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 id="2147483654" r:id="rId6"/>
    <p:sldMasterId id="2147483682" r:id="rId7"/>
  </p:sldMasterIdLst>
  <p:notesMasterIdLst>
    <p:notesMasterId r:id="rId22"/>
  </p:notesMasterIdLst>
  <p:handoutMasterIdLst>
    <p:handoutMasterId r:id="rId23"/>
  </p:handoutMasterIdLst>
  <p:sldIdLst>
    <p:sldId id="256" r:id="rId8"/>
    <p:sldId id="257" r:id="rId9"/>
    <p:sldId id="258" r:id="rId10"/>
    <p:sldId id="259" r:id="rId11"/>
    <p:sldId id="260" r:id="rId12"/>
    <p:sldId id="264" r:id="rId13"/>
    <p:sldId id="265" r:id="rId14"/>
    <p:sldId id="270" r:id="rId15"/>
    <p:sldId id="271" r:id="rId16"/>
    <p:sldId id="268" r:id="rId17"/>
    <p:sldId id="269" r:id="rId18"/>
    <p:sldId id="266" r:id="rId19"/>
    <p:sldId id="267" r:id="rId20"/>
    <p:sldId id="272" r:id="rId2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B82"/>
    <a:srgbClr val="B7D6A6"/>
    <a:srgbClr val="ABACD3"/>
    <a:srgbClr val="D5D6E9"/>
    <a:srgbClr val="EAEAF4"/>
    <a:srgbClr val="656565"/>
    <a:srgbClr val="B6D6A5"/>
    <a:srgbClr val="DDEBD5"/>
    <a:srgbClr val="C3DDB5"/>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5" d="100"/>
          <a:sy n="115" d="100"/>
        </p:scale>
        <p:origin x="686" y="72"/>
      </p:cViewPr>
      <p:guideLst/>
    </p:cSldViewPr>
  </p:slideViewPr>
  <p:notesTextViewPr>
    <p:cViewPr>
      <p:scale>
        <a:sx n="3" d="2"/>
        <a:sy n="3" d="2"/>
      </p:scale>
      <p:origin x="0" y="0"/>
    </p:cViewPr>
  </p:notesTextViewPr>
  <p:notesViewPr>
    <p:cSldViewPr snapToGrid="0">
      <p:cViewPr varScale="1">
        <p:scale>
          <a:sx n="121" d="100"/>
          <a:sy n="121" d="100"/>
        </p:scale>
        <p:origin x="5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a:extLst>
              <a:ext uri="{FF2B5EF4-FFF2-40B4-BE49-F238E27FC236}">
                <a16:creationId xmlns:a16="http://schemas.microsoft.com/office/drawing/2014/main" id="{376A3CCD-9989-4E49-21EA-28DF7AF90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a:extLst>
              <a:ext uri="{FF2B5EF4-FFF2-40B4-BE49-F238E27FC236}">
                <a16:creationId xmlns:a16="http://schemas.microsoft.com/office/drawing/2014/main" id="{93B161AC-C1B1-DDE6-9955-01A7D64251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DC83D-4F50-4FB8-B3C5-C753231F3522}" type="datetimeFigureOut">
              <a:rPr lang="sl-SI" smtClean="0"/>
              <a:t>20. 05. 2026</a:t>
            </a:fld>
            <a:endParaRPr lang="sl-SI"/>
          </a:p>
        </p:txBody>
      </p:sp>
      <p:sp>
        <p:nvSpPr>
          <p:cNvPr id="4" name="Označba mesta noge 3">
            <a:extLst>
              <a:ext uri="{FF2B5EF4-FFF2-40B4-BE49-F238E27FC236}">
                <a16:creationId xmlns:a16="http://schemas.microsoft.com/office/drawing/2014/main" id="{09B23D4E-1F1D-FB51-CF35-560AF833D3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a:extLst>
              <a:ext uri="{FF2B5EF4-FFF2-40B4-BE49-F238E27FC236}">
                <a16:creationId xmlns:a16="http://schemas.microsoft.com/office/drawing/2014/main" id="{636AB69B-83C5-6BE1-662F-BAD9A2EC12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2ECD85-5ECF-4B34-BB36-1BE09EAD3633}" type="slidenum">
              <a:rPr lang="sl-SI" smtClean="0"/>
              <a:t>‹#›</a:t>
            </a:fld>
            <a:endParaRPr lang="sl-SI"/>
          </a:p>
        </p:txBody>
      </p:sp>
    </p:spTree>
    <p:extLst>
      <p:ext uri="{BB962C8B-B14F-4D97-AF65-F5344CB8AC3E}">
        <p14:creationId xmlns:p14="http://schemas.microsoft.com/office/powerpoint/2010/main" val="2788974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C4127-84B9-4567-9083-847B98CFF765}" type="datetimeFigureOut">
              <a:rPr lang="sl-SI" smtClean="0"/>
              <a:t>20. 05. 2026</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48AC1-E8D1-457C-8A89-CEC08F3ABDCA}" type="slidenum">
              <a:rPr lang="sl-SI" smtClean="0"/>
              <a:t>‹#›</a:t>
            </a:fld>
            <a:endParaRPr lang="sl-SI"/>
          </a:p>
        </p:txBody>
      </p:sp>
    </p:spTree>
    <p:extLst>
      <p:ext uri="{BB962C8B-B14F-4D97-AF65-F5344CB8AC3E}">
        <p14:creationId xmlns:p14="http://schemas.microsoft.com/office/powerpoint/2010/main" val="363818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1</a:t>
            </a:fld>
            <a:endParaRPr lang="sl-SI"/>
          </a:p>
        </p:txBody>
      </p:sp>
    </p:spTree>
    <p:extLst>
      <p:ext uri="{BB962C8B-B14F-4D97-AF65-F5344CB8AC3E}">
        <p14:creationId xmlns:p14="http://schemas.microsoft.com/office/powerpoint/2010/main" val="190456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10</a:t>
            </a:fld>
            <a:endParaRPr lang="sl-SI"/>
          </a:p>
        </p:txBody>
      </p:sp>
    </p:spTree>
    <p:extLst>
      <p:ext uri="{BB962C8B-B14F-4D97-AF65-F5344CB8AC3E}">
        <p14:creationId xmlns:p14="http://schemas.microsoft.com/office/powerpoint/2010/main" val="2190979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11</a:t>
            </a:fld>
            <a:endParaRPr lang="sl-SI"/>
          </a:p>
        </p:txBody>
      </p:sp>
    </p:spTree>
    <p:extLst>
      <p:ext uri="{BB962C8B-B14F-4D97-AF65-F5344CB8AC3E}">
        <p14:creationId xmlns:p14="http://schemas.microsoft.com/office/powerpoint/2010/main" val="1587326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12</a:t>
            </a:fld>
            <a:endParaRPr lang="sl-SI"/>
          </a:p>
        </p:txBody>
      </p:sp>
    </p:spTree>
    <p:extLst>
      <p:ext uri="{BB962C8B-B14F-4D97-AF65-F5344CB8AC3E}">
        <p14:creationId xmlns:p14="http://schemas.microsoft.com/office/powerpoint/2010/main" val="451008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13</a:t>
            </a:fld>
            <a:endParaRPr lang="sl-SI"/>
          </a:p>
        </p:txBody>
      </p:sp>
    </p:spTree>
    <p:extLst>
      <p:ext uri="{BB962C8B-B14F-4D97-AF65-F5344CB8AC3E}">
        <p14:creationId xmlns:p14="http://schemas.microsoft.com/office/powerpoint/2010/main" val="1386511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14</a:t>
            </a:fld>
            <a:endParaRPr lang="sl-SI"/>
          </a:p>
        </p:txBody>
      </p:sp>
    </p:spTree>
    <p:extLst>
      <p:ext uri="{BB962C8B-B14F-4D97-AF65-F5344CB8AC3E}">
        <p14:creationId xmlns:p14="http://schemas.microsoft.com/office/powerpoint/2010/main" val="44467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2</a:t>
            </a:fld>
            <a:endParaRPr lang="sl-SI"/>
          </a:p>
        </p:txBody>
      </p:sp>
    </p:spTree>
    <p:extLst>
      <p:ext uri="{BB962C8B-B14F-4D97-AF65-F5344CB8AC3E}">
        <p14:creationId xmlns:p14="http://schemas.microsoft.com/office/powerpoint/2010/main" val="266090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cap="all" dirty="0">
              <a:solidFill>
                <a:srgbClr val="B7D6A6"/>
              </a:solidFill>
            </a:endParaRPr>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3</a:t>
            </a:fld>
            <a:endParaRPr lang="sl-SI"/>
          </a:p>
        </p:txBody>
      </p:sp>
    </p:spTree>
    <p:extLst>
      <p:ext uri="{BB962C8B-B14F-4D97-AF65-F5344CB8AC3E}">
        <p14:creationId xmlns:p14="http://schemas.microsoft.com/office/powerpoint/2010/main" val="298623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4</a:t>
            </a:fld>
            <a:endParaRPr lang="sl-SI"/>
          </a:p>
        </p:txBody>
      </p:sp>
    </p:spTree>
    <p:extLst>
      <p:ext uri="{BB962C8B-B14F-4D97-AF65-F5344CB8AC3E}">
        <p14:creationId xmlns:p14="http://schemas.microsoft.com/office/powerpoint/2010/main" val="54809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 typeface="Wingdings" panose="05000000000000000000" pitchFamily="2" charset="2"/>
              <a:buNone/>
            </a:pPr>
            <a:endParaRPr lang="en-GB"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5</a:t>
            </a:fld>
            <a:endParaRPr lang="sl-SI"/>
          </a:p>
        </p:txBody>
      </p:sp>
    </p:spTree>
    <p:extLst>
      <p:ext uri="{BB962C8B-B14F-4D97-AF65-F5344CB8AC3E}">
        <p14:creationId xmlns:p14="http://schemas.microsoft.com/office/powerpoint/2010/main" val="54226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6</a:t>
            </a:fld>
            <a:endParaRPr lang="sl-SI"/>
          </a:p>
        </p:txBody>
      </p:sp>
    </p:spTree>
    <p:extLst>
      <p:ext uri="{BB962C8B-B14F-4D97-AF65-F5344CB8AC3E}">
        <p14:creationId xmlns:p14="http://schemas.microsoft.com/office/powerpoint/2010/main" val="420444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7</a:t>
            </a:fld>
            <a:endParaRPr lang="sl-SI"/>
          </a:p>
        </p:txBody>
      </p:sp>
    </p:spTree>
    <p:extLst>
      <p:ext uri="{BB962C8B-B14F-4D97-AF65-F5344CB8AC3E}">
        <p14:creationId xmlns:p14="http://schemas.microsoft.com/office/powerpoint/2010/main" val="204284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8</a:t>
            </a:fld>
            <a:endParaRPr lang="sl-SI"/>
          </a:p>
        </p:txBody>
      </p:sp>
    </p:spTree>
    <p:extLst>
      <p:ext uri="{BB962C8B-B14F-4D97-AF65-F5344CB8AC3E}">
        <p14:creationId xmlns:p14="http://schemas.microsoft.com/office/powerpoint/2010/main" val="17842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FF448AC1-E8D1-457C-8A89-CEC08F3ABDCA}" type="slidenum">
              <a:rPr lang="sl-SI" smtClean="0"/>
              <a:t>9</a:t>
            </a:fld>
            <a:endParaRPr lang="sl-SI"/>
          </a:p>
        </p:txBody>
      </p:sp>
    </p:spTree>
    <p:extLst>
      <p:ext uri="{BB962C8B-B14F-4D97-AF65-F5344CB8AC3E}">
        <p14:creationId xmlns:p14="http://schemas.microsoft.com/office/powerpoint/2010/main" val="174645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1 Naslovni diapozitiv">
    <p:spTree>
      <p:nvGrpSpPr>
        <p:cNvPr id="1" name=""/>
        <p:cNvGrpSpPr/>
        <p:nvPr/>
      </p:nvGrpSpPr>
      <p:grpSpPr>
        <a:xfrm>
          <a:off x="0" y="0"/>
          <a:ext cx="0" cy="0"/>
          <a:chOff x="0" y="0"/>
          <a:chExt cx="0" cy="0"/>
        </a:xfrm>
      </p:grpSpPr>
      <p:sp>
        <p:nvSpPr>
          <p:cNvPr id="7" name="Pravokotnik 6">
            <a:extLst>
              <a:ext uri="{FF2B5EF4-FFF2-40B4-BE49-F238E27FC236}">
                <a16:creationId xmlns:a16="http://schemas.microsoft.com/office/drawing/2014/main" id="{B01ACC9C-26A3-C1EA-B5E5-2D5B90CC5D8E}"/>
              </a:ext>
            </a:extLst>
          </p:cNvPr>
          <p:cNvSpPr/>
          <p:nvPr userDrawn="1"/>
        </p:nvSpPr>
        <p:spPr>
          <a:xfrm>
            <a:off x="0" y="0"/>
            <a:ext cx="12192000" cy="6858000"/>
          </a:xfrm>
          <a:prstGeom prst="rect">
            <a:avLst/>
          </a:prstGeom>
          <a:solidFill>
            <a:srgbClr val="2D3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Elipsa 7">
            <a:extLst>
              <a:ext uri="{FF2B5EF4-FFF2-40B4-BE49-F238E27FC236}">
                <a16:creationId xmlns:a16="http://schemas.microsoft.com/office/drawing/2014/main" id="{BEFEAE9A-1D9A-AB1C-C1D2-AA6D8CCFBB65}"/>
              </a:ext>
            </a:extLst>
          </p:cNvPr>
          <p:cNvSpPr/>
          <p:nvPr userDrawn="1"/>
        </p:nvSpPr>
        <p:spPr>
          <a:xfrm>
            <a:off x="5602330" y="-3734842"/>
            <a:ext cx="10569488" cy="10240915"/>
          </a:xfrm>
          <a:prstGeom prst="ellipse">
            <a:avLst/>
          </a:prstGeom>
          <a:solidFill>
            <a:srgbClr val="2C2D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Elipsa 8">
            <a:extLst>
              <a:ext uri="{FF2B5EF4-FFF2-40B4-BE49-F238E27FC236}">
                <a16:creationId xmlns:a16="http://schemas.microsoft.com/office/drawing/2014/main" id="{0881D505-FCD8-0AC9-D8F9-BC6C982EB895}"/>
              </a:ext>
            </a:extLst>
          </p:cNvPr>
          <p:cNvSpPr/>
          <p:nvPr userDrawn="1"/>
        </p:nvSpPr>
        <p:spPr>
          <a:xfrm>
            <a:off x="7634197" y="-1867262"/>
            <a:ext cx="6505755" cy="6505755"/>
          </a:xfrm>
          <a:prstGeom prst="ellipse">
            <a:avLst/>
          </a:prstGeom>
          <a:solidFill>
            <a:srgbClr val="272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Elipsa 9">
            <a:extLst>
              <a:ext uri="{FF2B5EF4-FFF2-40B4-BE49-F238E27FC236}">
                <a16:creationId xmlns:a16="http://schemas.microsoft.com/office/drawing/2014/main" id="{29DAEB8C-E7EF-376E-2959-76CCDBDF0BD5}"/>
              </a:ext>
            </a:extLst>
          </p:cNvPr>
          <p:cNvSpPr/>
          <p:nvPr userDrawn="1"/>
        </p:nvSpPr>
        <p:spPr>
          <a:xfrm>
            <a:off x="-954090" y="3501523"/>
            <a:ext cx="4350433" cy="4350433"/>
          </a:xfrm>
          <a:prstGeom prst="ellipse">
            <a:avLst/>
          </a:prstGeom>
          <a:solidFill>
            <a:srgbClr val="29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ravokotnik 10">
            <a:extLst>
              <a:ext uri="{FF2B5EF4-FFF2-40B4-BE49-F238E27FC236}">
                <a16:creationId xmlns:a16="http://schemas.microsoft.com/office/drawing/2014/main" id="{CE96BB36-76F5-8413-D641-E364287AA9C7}"/>
              </a:ext>
            </a:extLst>
          </p:cNvPr>
          <p:cNvSpPr/>
          <p:nvPr userDrawn="1"/>
        </p:nvSpPr>
        <p:spPr>
          <a:xfrm>
            <a:off x="1421985" y="6538893"/>
            <a:ext cx="5169158" cy="319107"/>
          </a:xfrm>
          <a:prstGeom prst="rect">
            <a:avLst/>
          </a:prstGeom>
          <a:solidFill>
            <a:srgbClr val="B6D6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Označba mesta vsebine 15">
            <a:extLst>
              <a:ext uri="{FF2B5EF4-FFF2-40B4-BE49-F238E27FC236}">
                <a16:creationId xmlns:a16="http://schemas.microsoft.com/office/drawing/2014/main" id="{2A704F78-BCEB-6204-7524-BE8B14517E55}"/>
              </a:ext>
            </a:extLst>
          </p:cNvPr>
          <p:cNvSpPr>
            <a:spLocks noGrp="1"/>
          </p:cNvSpPr>
          <p:nvPr>
            <p:ph sz="quarter" idx="11"/>
          </p:nvPr>
        </p:nvSpPr>
        <p:spPr>
          <a:xfrm>
            <a:off x="1406635" y="5687960"/>
            <a:ext cx="6219461" cy="566536"/>
          </a:xfrm>
          <a:prstGeom prst="rect">
            <a:avLst/>
          </a:prstGeom>
        </p:spPr>
        <p:txBody>
          <a:bodyPr lIns="0" tIns="0" rIns="0" bIns="0" anchor="b" anchorCtr="0"/>
          <a:lstStyle>
            <a:lvl1pPr marL="0" indent="0">
              <a:buFontTx/>
              <a:buNone/>
              <a:defRPr sz="5400" b="0">
                <a:solidFill>
                  <a:schemeClr val="bg1"/>
                </a:solidFill>
                <a:latin typeface="Calibri" panose="020F0502020204030204" pitchFamily="34" charset="0"/>
                <a:cs typeface="Calibri" panose="020F0502020204030204" pitchFamily="34" charset="0"/>
              </a:defRPr>
            </a:lvl1pPr>
            <a:lvl2pPr marL="457200" indent="0">
              <a:buFontTx/>
              <a:buNone/>
              <a:defRPr sz="5400" b="0">
                <a:solidFill>
                  <a:schemeClr val="bg1"/>
                </a:solidFill>
                <a:latin typeface="Calibri" panose="020F0502020204030204" pitchFamily="34" charset="0"/>
                <a:cs typeface="Calibri" panose="020F0502020204030204" pitchFamily="34" charset="0"/>
              </a:defRPr>
            </a:lvl2pPr>
            <a:lvl3pPr marL="914400" indent="0">
              <a:buFontTx/>
              <a:buNone/>
              <a:defRPr sz="5400" b="0">
                <a:solidFill>
                  <a:schemeClr val="bg1"/>
                </a:solidFill>
                <a:latin typeface="Calibri" panose="020F0502020204030204" pitchFamily="34" charset="0"/>
                <a:cs typeface="Calibri" panose="020F0502020204030204" pitchFamily="34" charset="0"/>
              </a:defRPr>
            </a:lvl3pPr>
            <a:lvl4pPr marL="1371600" indent="0">
              <a:buFontTx/>
              <a:buNone/>
              <a:defRPr sz="5400" b="0">
                <a:solidFill>
                  <a:schemeClr val="bg1"/>
                </a:solidFill>
                <a:latin typeface="Calibri" panose="020F0502020204030204" pitchFamily="34" charset="0"/>
                <a:cs typeface="Calibri" panose="020F0502020204030204" pitchFamily="34" charset="0"/>
              </a:defRPr>
            </a:lvl4pPr>
            <a:lvl5pPr marL="1828800" indent="0">
              <a:buFontTx/>
              <a:buNone/>
              <a:defRPr sz="5400" b="0">
                <a:solidFill>
                  <a:schemeClr val="bg1"/>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420890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1230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8712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C764DE79-268F-4C1A-8933-263129D2AF90}" type="datetimeFigureOut">
              <a:rPr lang="en-US" smtClean="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7464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8394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77584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5644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27402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C764DE79-268F-4C1A-8933-263129D2AF90}" type="datetimeFigureOut">
              <a:rPr lang="en-US" smtClean="0"/>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56861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C764DE79-268F-4C1A-8933-263129D2AF90}" type="datetimeFigureOut">
              <a:rPr lang="en-US" smtClean="0"/>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3324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402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1 slide1">
    <p:spTree>
      <p:nvGrpSpPr>
        <p:cNvPr id="1" name=""/>
        <p:cNvGrpSpPr/>
        <p:nvPr/>
      </p:nvGrpSpPr>
      <p:grpSpPr>
        <a:xfrm>
          <a:off x="0" y="0"/>
          <a:ext cx="0" cy="0"/>
          <a:chOff x="0" y="0"/>
          <a:chExt cx="0" cy="0"/>
        </a:xfrm>
      </p:grpSpPr>
      <p:sp>
        <p:nvSpPr>
          <p:cNvPr id="7" name="Označba mesta vsebine 15">
            <a:extLst>
              <a:ext uri="{FF2B5EF4-FFF2-40B4-BE49-F238E27FC236}">
                <a16:creationId xmlns:a16="http://schemas.microsoft.com/office/drawing/2014/main" id="{87070A47-2C61-DF95-101F-67E11FB88BFE}"/>
              </a:ext>
            </a:extLst>
          </p:cNvPr>
          <p:cNvSpPr>
            <a:spLocks noGrp="1"/>
          </p:cNvSpPr>
          <p:nvPr>
            <p:ph sz="quarter" idx="10"/>
          </p:nvPr>
        </p:nvSpPr>
        <p:spPr>
          <a:xfrm>
            <a:off x="1217961" y="1382918"/>
            <a:ext cx="8674372" cy="626564"/>
          </a:xfrm>
          <a:prstGeom prst="rect">
            <a:avLst/>
          </a:prstGeom>
        </p:spPr>
        <p:txBody>
          <a:bodyPr lIns="0" tIns="0" rIns="0" bIns="0"/>
          <a:lstStyle>
            <a:lvl1pPr marL="0" indent="0">
              <a:buFontTx/>
              <a:buNone/>
              <a:defRPr sz="4200" b="1">
                <a:solidFill>
                  <a:srgbClr val="292B82"/>
                </a:solidFill>
                <a:latin typeface="Calibri" panose="020F0502020204030204" pitchFamily="34" charset="0"/>
                <a:cs typeface="Calibri" panose="020F0502020204030204" pitchFamily="34" charset="0"/>
              </a:defRPr>
            </a:lvl1pPr>
            <a:lvl2pPr marL="457200" indent="0">
              <a:buFontTx/>
              <a:buNone/>
              <a:defRPr sz="4200" b="1">
                <a:solidFill>
                  <a:srgbClr val="292B82"/>
                </a:solidFill>
                <a:latin typeface="Calibri" panose="020F0502020204030204" pitchFamily="34" charset="0"/>
                <a:cs typeface="Calibri" panose="020F0502020204030204" pitchFamily="34" charset="0"/>
              </a:defRPr>
            </a:lvl2pPr>
            <a:lvl3pPr marL="914400" indent="0">
              <a:buFontTx/>
              <a:buNone/>
              <a:defRPr sz="4200" b="1">
                <a:solidFill>
                  <a:srgbClr val="292B82"/>
                </a:solidFill>
                <a:latin typeface="Calibri" panose="020F0502020204030204" pitchFamily="34" charset="0"/>
                <a:cs typeface="Calibri" panose="020F0502020204030204" pitchFamily="34" charset="0"/>
              </a:defRPr>
            </a:lvl3pPr>
            <a:lvl4pPr marL="1371600" indent="0">
              <a:buFontTx/>
              <a:buNone/>
              <a:defRPr sz="4200" b="1">
                <a:solidFill>
                  <a:srgbClr val="292B82"/>
                </a:solidFill>
                <a:latin typeface="Calibri" panose="020F0502020204030204" pitchFamily="34" charset="0"/>
                <a:cs typeface="Calibri" panose="020F0502020204030204" pitchFamily="34" charset="0"/>
              </a:defRPr>
            </a:lvl4pPr>
            <a:lvl5pPr marL="1828800" indent="0">
              <a:buFontTx/>
              <a:buNone/>
              <a:defRPr sz="4200" b="1">
                <a:solidFill>
                  <a:srgbClr val="292B82"/>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8" name="Označba mesta vsebine 15">
            <a:extLst>
              <a:ext uri="{FF2B5EF4-FFF2-40B4-BE49-F238E27FC236}">
                <a16:creationId xmlns:a16="http://schemas.microsoft.com/office/drawing/2014/main" id="{4E7D4AD9-7F96-602C-6532-BE9439C06ACB}"/>
              </a:ext>
            </a:extLst>
          </p:cNvPr>
          <p:cNvSpPr>
            <a:spLocks noGrp="1"/>
          </p:cNvSpPr>
          <p:nvPr>
            <p:ph sz="quarter" idx="11"/>
          </p:nvPr>
        </p:nvSpPr>
        <p:spPr>
          <a:xfrm>
            <a:off x="1217961" y="2306752"/>
            <a:ext cx="8674372" cy="345774"/>
          </a:xfrm>
          <a:prstGeom prst="rect">
            <a:avLst/>
          </a:prstGeom>
        </p:spPr>
        <p:txBody>
          <a:bodyPr lIns="0" tIns="0" rIns="0" bIns="0"/>
          <a:lstStyle>
            <a:lvl1pPr marL="0" indent="0">
              <a:buFontTx/>
              <a:buNone/>
              <a:defRPr sz="2000" b="0" cap="all" baseline="0">
                <a:solidFill>
                  <a:srgbClr val="292B82"/>
                </a:solidFill>
                <a:latin typeface="Calibri" panose="020F0502020204030204" pitchFamily="34" charset="0"/>
                <a:cs typeface="Calibri" panose="020F0502020204030204" pitchFamily="34" charset="0"/>
              </a:defRPr>
            </a:lvl1pPr>
            <a:lvl2pPr marL="457200" indent="0">
              <a:buFontTx/>
              <a:buNone/>
              <a:defRPr sz="2000" b="0" cap="all" baseline="0">
                <a:solidFill>
                  <a:srgbClr val="292B82"/>
                </a:solidFill>
                <a:latin typeface="Calibri" panose="020F0502020204030204" pitchFamily="34" charset="0"/>
                <a:cs typeface="Calibri" panose="020F0502020204030204" pitchFamily="34" charset="0"/>
              </a:defRPr>
            </a:lvl2pPr>
            <a:lvl3pPr marL="914400" indent="0">
              <a:buFontTx/>
              <a:buNone/>
              <a:defRPr sz="2000" b="0" cap="all" baseline="0">
                <a:solidFill>
                  <a:srgbClr val="292B82"/>
                </a:solidFill>
                <a:latin typeface="Calibri" panose="020F0502020204030204" pitchFamily="34" charset="0"/>
                <a:cs typeface="Calibri" panose="020F0502020204030204" pitchFamily="34" charset="0"/>
              </a:defRPr>
            </a:lvl3pPr>
            <a:lvl4pPr marL="1371600" indent="0">
              <a:buFontTx/>
              <a:buNone/>
              <a:defRPr sz="2000" b="0" cap="all" baseline="0">
                <a:solidFill>
                  <a:srgbClr val="292B82"/>
                </a:solidFill>
                <a:latin typeface="Calibri" panose="020F0502020204030204" pitchFamily="34" charset="0"/>
                <a:cs typeface="Calibri" panose="020F0502020204030204" pitchFamily="34" charset="0"/>
              </a:defRPr>
            </a:lvl4pPr>
            <a:lvl5pPr marL="1828800" indent="0">
              <a:buFontTx/>
              <a:buNone/>
              <a:defRPr sz="2000" b="0" cap="all" baseline="0">
                <a:solidFill>
                  <a:srgbClr val="292B82"/>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9" name="Označba mesta vsebine 15">
            <a:extLst>
              <a:ext uri="{FF2B5EF4-FFF2-40B4-BE49-F238E27FC236}">
                <a16:creationId xmlns:a16="http://schemas.microsoft.com/office/drawing/2014/main" id="{DCC3956A-319A-E804-574C-8FCD963FC9B1}"/>
              </a:ext>
            </a:extLst>
          </p:cNvPr>
          <p:cNvSpPr>
            <a:spLocks noGrp="1"/>
          </p:cNvSpPr>
          <p:nvPr>
            <p:ph sz="quarter" idx="12"/>
          </p:nvPr>
        </p:nvSpPr>
        <p:spPr>
          <a:xfrm>
            <a:off x="1231279" y="3154472"/>
            <a:ext cx="8674372" cy="345774"/>
          </a:xfrm>
          <a:prstGeom prst="rect">
            <a:avLst/>
          </a:prstGeom>
        </p:spPr>
        <p:txBody>
          <a:bodyPr lIns="0" tIns="0" rIns="0" bIns="0"/>
          <a:lstStyle>
            <a:lvl1pPr marL="0" indent="0">
              <a:buFontTx/>
              <a:buNone/>
              <a:defRPr sz="1600" b="0">
                <a:solidFill>
                  <a:srgbClr val="656565"/>
                </a:solidFill>
                <a:latin typeface="Calibri" panose="020F0502020204030204" pitchFamily="34" charset="0"/>
                <a:cs typeface="Calibri" panose="020F0502020204030204" pitchFamily="34" charset="0"/>
              </a:defRPr>
            </a:lvl1pPr>
            <a:lvl2pPr marL="457200" indent="0">
              <a:buFontTx/>
              <a:buNone/>
              <a:defRPr sz="1600" b="0">
                <a:solidFill>
                  <a:srgbClr val="656565"/>
                </a:solidFill>
                <a:latin typeface="Calibri" panose="020F0502020204030204" pitchFamily="34" charset="0"/>
                <a:cs typeface="Calibri" panose="020F0502020204030204" pitchFamily="34" charset="0"/>
              </a:defRPr>
            </a:lvl2pPr>
            <a:lvl3pPr marL="914400" indent="0">
              <a:buFontTx/>
              <a:buNone/>
              <a:defRPr sz="1600" b="0">
                <a:solidFill>
                  <a:srgbClr val="656565"/>
                </a:solidFill>
                <a:latin typeface="Calibri" panose="020F0502020204030204" pitchFamily="34" charset="0"/>
                <a:cs typeface="Calibri" panose="020F0502020204030204" pitchFamily="34" charset="0"/>
              </a:defRPr>
            </a:lvl3pPr>
            <a:lvl4pPr marL="1371600" indent="0">
              <a:buFontTx/>
              <a:buNone/>
              <a:defRPr sz="1600" b="0">
                <a:solidFill>
                  <a:srgbClr val="656565"/>
                </a:solidFill>
                <a:latin typeface="Calibri" panose="020F0502020204030204" pitchFamily="34" charset="0"/>
                <a:cs typeface="Calibri" panose="020F0502020204030204" pitchFamily="34" charset="0"/>
              </a:defRPr>
            </a:lvl4pPr>
            <a:lvl5pPr marL="1828800" indent="0">
              <a:buFontTx/>
              <a:buNone/>
              <a:defRPr sz="1600" b="0">
                <a:solidFill>
                  <a:srgbClr val="656565"/>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179021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368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Naslovni diapozitiv">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23F4DA40-7142-5C36-9405-4F0334506665}"/>
              </a:ext>
            </a:extLst>
          </p:cNvPr>
          <p:cNvSpPr/>
          <p:nvPr userDrawn="1"/>
        </p:nvSpPr>
        <p:spPr>
          <a:xfrm>
            <a:off x="0" y="0"/>
            <a:ext cx="12192000" cy="6858000"/>
          </a:xfrm>
          <a:prstGeom prst="rect">
            <a:avLst/>
          </a:prstGeom>
          <a:solidFill>
            <a:srgbClr val="2D3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Elipsa 12">
            <a:extLst>
              <a:ext uri="{FF2B5EF4-FFF2-40B4-BE49-F238E27FC236}">
                <a16:creationId xmlns:a16="http://schemas.microsoft.com/office/drawing/2014/main" id="{635B3B2D-56FE-49AA-5998-11128D302DE8}"/>
              </a:ext>
            </a:extLst>
          </p:cNvPr>
          <p:cNvSpPr/>
          <p:nvPr userDrawn="1"/>
        </p:nvSpPr>
        <p:spPr>
          <a:xfrm>
            <a:off x="5602330" y="-3734842"/>
            <a:ext cx="10569488" cy="10240915"/>
          </a:xfrm>
          <a:prstGeom prst="ellipse">
            <a:avLst/>
          </a:prstGeom>
          <a:solidFill>
            <a:srgbClr val="2C2D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Elipsa 10">
            <a:extLst>
              <a:ext uri="{FF2B5EF4-FFF2-40B4-BE49-F238E27FC236}">
                <a16:creationId xmlns:a16="http://schemas.microsoft.com/office/drawing/2014/main" id="{C5A93540-D75F-98F0-2DA6-B6A8AF9C082D}"/>
              </a:ext>
            </a:extLst>
          </p:cNvPr>
          <p:cNvSpPr/>
          <p:nvPr userDrawn="1"/>
        </p:nvSpPr>
        <p:spPr>
          <a:xfrm>
            <a:off x="7634197" y="-1867262"/>
            <a:ext cx="6505755" cy="6505755"/>
          </a:xfrm>
          <a:prstGeom prst="ellipse">
            <a:avLst/>
          </a:prstGeom>
          <a:solidFill>
            <a:srgbClr val="272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Elipsa 13">
            <a:extLst>
              <a:ext uri="{FF2B5EF4-FFF2-40B4-BE49-F238E27FC236}">
                <a16:creationId xmlns:a16="http://schemas.microsoft.com/office/drawing/2014/main" id="{C68123CD-8092-9211-1950-B8CB136FDFFA}"/>
              </a:ext>
            </a:extLst>
          </p:cNvPr>
          <p:cNvSpPr/>
          <p:nvPr userDrawn="1"/>
        </p:nvSpPr>
        <p:spPr>
          <a:xfrm>
            <a:off x="-954090" y="3501523"/>
            <a:ext cx="4350433" cy="4350433"/>
          </a:xfrm>
          <a:prstGeom prst="ellipse">
            <a:avLst/>
          </a:prstGeom>
          <a:solidFill>
            <a:srgbClr val="29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ravokotnik 9">
            <a:extLst>
              <a:ext uri="{FF2B5EF4-FFF2-40B4-BE49-F238E27FC236}">
                <a16:creationId xmlns:a16="http://schemas.microsoft.com/office/drawing/2014/main" id="{0F3F681F-FC7E-A448-045D-DE5CE3C9EB88}"/>
              </a:ext>
            </a:extLst>
          </p:cNvPr>
          <p:cNvSpPr/>
          <p:nvPr userDrawn="1"/>
        </p:nvSpPr>
        <p:spPr>
          <a:xfrm>
            <a:off x="1421985" y="6538893"/>
            <a:ext cx="5169158" cy="319107"/>
          </a:xfrm>
          <a:prstGeom prst="rect">
            <a:avLst/>
          </a:prstGeom>
          <a:solidFill>
            <a:srgbClr val="B6D6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Označba mesta vsebine 15">
            <a:extLst>
              <a:ext uri="{FF2B5EF4-FFF2-40B4-BE49-F238E27FC236}">
                <a16:creationId xmlns:a16="http://schemas.microsoft.com/office/drawing/2014/main" id="{80CA2738-58A1-1489-D4E1-B004C5A10ECB}"/>
              </a:ext>
            </a:extLst>
          </p:cNvPr>
          <p:cNvSpPr>
            <a:spLocks noGrp="1"/>
          </p:cNvSpPr>
          <p:nvPr>
            <p:ph sz="quarter" idx="10"/>
          </p:nvPr>
        </p:nvSpPr>
        <p:spPr>
          <a:xfrm>
            <a:off x="1462405" y="3383734"/>
            <a:ext cx="8674372" cy="626564"/>
          </a:xfrm>
          <a:prstGeom prst="rect">
            <a:avLst/>
          </a:prstGeom>
        </p:spPr>
        <p:txBody>
          <a:bodyPr lIns="0" tIns="0" rIns="0" bIns="0"/>
          <a:lstStyle>
            <a:lvl1pPr marL="0" indent="0">
              <a:buFontTx/>
              <a:buNone/>
              <a:defRPr sz="4400" b="1">
                <a:solidFill>
                  <a:schemeClr val="bg1"/>
                </a:solidFill>
                <a:latin typeface="Calibri" panose="020F0502020204030204" pitchFamily="34" charset="0"/>
                <a:cs typeface="Calibri" panose="020F0502020204030204" pitchFamily="34" charset="0"/>
              </a:defRPr>
            </a:lvl1pPr>
            <a:lvl2pPr marL="457200" indent="0">
              <a:buFontTx/>
              <a:buNone/>
              <a:defRPr sz="4400" b="1">
                <a:solidFill>
                  <a:schemeClr val="bg1"/>
                </a:solidFill>
                <a:latin typeface="Calibri" panose="020F0502020204030204" pitchFamily="34" charset="0"/>
                <a:cs typeface="Calibri" panose="020F0502020204030204" pitchFamily="34" charset="0"/>
              </a:defRPr>
            </a:lvl2pPr>
            <a:lvl3pPr marL="914400" indent="0">
              <a:buFontTx/>
              <a:buNone/>
              <a:defRPr sz="4400" b="1">
                <a:solidFill>
                  <a:schemeClr val="bg1"/>
                </a:solidFill>
                <a:latin typeface="Calibri" panose="020F0502020204030204" pitchFamily="34" charset="0"/>
                <a:cs typeface="Calibri" panose="020F0502020204030204" pitchFamily="34" charset="0"/>
              </a:defRPr>
            </a:lvl3pPr>
            <a:lvl4pPr marL="1371600" indent="0">
              <a:buFontTx/>
              <a:buNone/>
              <a:defRPr sz="4400" b="1">
                <a:solidFill>
                  <a:schemeClr val="bg1"/>
                </a:solidFill>
                <a:latin typeface="Calibri" panose="020F0502020204030204" pitchFamily="34" charset="0"/>
                <a:cs typeface="Calibri" panose="020F0502020204030204" pitchFamily="34" charset="0"/>
              </a:defRPr>
            </a:lvl4pPr>
            <a:lvl5pPr marL="1828800" indent="0">
              <a:buFontTx/>
              <a:buNone/>
              <a:defRPr sz="4400" b="1">
                <a:solidFill>
                  <a:schemeClr val="bg1"/>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17" name="Označba mesta vsebine 15">
            <a:extLst>
              <a:ext uri="{FF2B5EF4-FFF2-40B4-BE49-F238E27FC236}">
                <a16:creationId xmlns:a16="http://schemas.microsoft.com/office/drawing/2014/main" id="{C8199C4A-B14F-C691-BD04-9B5A402300DF}"/>
              </a:ext>
            </a:extLst>
          </p:cNvPr>
          <p:cNvSpPr>
            <a:spLocks noGrp="1"/>
          </p:cNvSpPr>
          <p:nvPr>
            <p:ph sz="quarter" idx="11"/>
          </p:nvPr>
        </p:nvSpPr>
        <p:spPr>
          <a:xfrm>
            <a:off x="1424923" y="4389512"/>
            <a:ext cx="8674372" cy="345774"/>
          </a:xfrm>
          <a:prstGeom prst="rect">
            <a:avLst/>
          </a:prstGeom>
        </p:spPr>
        <p:txBody>
          <a:bodyPr lIns="0" tIns="0" rIns="0" bIns="0"/>
          <a:lstStyle>
            <a:lvl1pPr marL="0" indent="0">
              <a:buFontTx/>
              <a:buNone/>
              <a:defRPr sz="2200" b="0">
                <a:solidFill>
                  <a:schemeClr val="bg1"/>
                </a:solidFill>
                <a:latin typeface="Calibri" panose="020F0502020204030204" pitchFamily="34" charset="0"/>
                <a:cs typeface="Calibri" panose="020F0502020204030204" pitchFamily="34" charset="0"/>
              </a:defRPr>
            </a:lvl1pPr>
            <a:lvl2pPr marL="457200" indent="0">
              <a:buFontTx/>
              <a:buNone/>
              <a:defRPr sz="2200" b="0">
                <a:solidFill>
                  <a:schemeClr val="bg1"/>
                </a:solidFill>
                <a:latin typeface="Calibri" panose="020F0502020204030204" pitchFamily="34" charset="0"/>
                <a:cs typeface="Calibri" panose="020F0502020204030204" pitchFamily="34" charset="0"/>
              </a:defRPr>
            </a:lvl2pPr>
            <a:lvl3pPr marL="914400" indent="0">
              <a:buFontTx/>
              <a:buNone/>
              <a:defRPr sz="2200" b="0">
                <a:solidFill>
                  <a:schemeClr val="bg1"/>
                </a:solidFill>
                <a:latin typeface="Calibri" panose="020F0502020204030204" pitchFamily="34" charset="0"/>
                <a:cs typeface="Calibri" panose="020F0502020204030204" pitchFamily="34" charset="0"/>
              </a:defRPr>
            </a:lvl3pPr>
            <a:lvl4pPr marL="1371600" indent="0">
              <a:buFontTx/>
              <a:buNone/>
              <a:defRPr sz="2200" b="0">
                <a:solidFill>
                  <a:schemeClr val="bg1"/>
                </a:solidFill>
                <a:latin typeface="Calibri" panose="020F0502020204030204" pitchFamily="34" charset="0"/>
                <a:cs typeface="Calibri" panose="020F0502020204030204" pitchFamily="34" charset="0"/>
              </a:defRPr>
            </a:lvl4pPr>
            <a:lvl5pPr marL="1828800" indent="0">
              <a:buFontTx/>
              <a:buNone/>
              <a:defRPr sz="2200" b="0">
                <a:solidFill>
                  <a:schemeClr val="bg1"/>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18" name="Označba mesta vsebine 15">
            <a:extLst>
              <a:ext uri="{FF2B5EF4-FFF2-40B4-BE49-F238E27FC236}">
                <a16:creationId xmlns:a16="http://schemas.microsoft.com/office/drawing/2014/main" id="{DF57B826-A97E-7075-E705-C09FDD0D4EF0}"/>
              </a:ext>
            </a:extLst>
          </p:cNvPr>
          <p:cNvSpPr>
            <a:spLocks noGrp="1"/>
          </p:cNvSpPr>
          <p:nvPr>
            <p:ph sz="quarter" idx="12"/>
          </p:nvPr>
        </p:nvSpPr>
        <p:spPr>
          <a:xfrm>
            <a:off x="1424923" y="5325921"/>
            <a:ext cx="8674372" cy="345774"/>
          </a:xfrm>
          <a:prstGeom prst="rect">
            <a:avLst/>
          </a:prstGeom>
        </p:spPr>
        <p:txBody>
          <a:bodyPr lIns="0" tIns="0" rIns="0" bIns="0"/>
          <a:lstStyle>
            <a:lvl1pPr marL="0" indent="0">
              <a:buFontTx/>
              <a:buNone/>
              <a:defRPr sz="1600" b="0">
                <a:solidFill>
                  <a:schemeClr val="bg1"/>
                </a:solidFill>
                <a:latin typeface="Calibri" panose="020F0502020204030204" pitchFamily="34" charset="0"/>
                <a:cs typeface="Calibri" panose="020F0502020204030204" pitchFamily="34" charset="0"/>
              </a:defRPr>
            </a:lvl1pPr>
            <a:lvl2pPr marL="457200" indent="0">
              <a:buFontTx/>
              <a:buNone/>
              <a:defRPr sz="1600" b="0">
                <a:solidFill>
                  <a:schemeClr val="bg1"/>
                </a:solidFill>
                <a:latin typeface="Calibri" panose="020F0502020204030204" pitchFamily="34" charset="0"/>
                <a:cs typeface="Calibri" panose="020F0502020204030204" pitchFamily="34" charset="0"/>
              </a:defRPr>
            </a:lvl2pPr>
            <a:lvl3pPr marL="914400" indent="0">
              <a:buFontTx/>
              <a:buNone/>
              <a:defRPr sz="1600" b="0">
                <a:solidFill>
                  <a:schemeClr val="bg1"/>
                </a:solidFill>
                <a:latin typeface="Calibri" panose="020F0502020204030204" pitchFamily="34" charset="0"/>
                <a:cs typeface="Calibri" panose="020F0502020204030204" pitchFamily="34" charset="0"/>
              </a:defRPr>
            </a:lvl3pPr>
            <a:lvl4pPr marL="1371600" indent="0">
              <a:buFontTx/>
              <a:buNone/>
              <a:defRPr sz="1600" b="0">
                <a:solidFill>
                  <a:schemeClr val="bg1"/>
                </a:solidFill>
                <a:latin typeface="Calibri" panose="020F0502020204030204" pitchFamily="34" charset="0"/>
                <a:cs typeface="Calibri" panose="020F0502020204030204" pitchFamily="34" charset="0"/>
              </a:defRPr>
            </a:lvl4pPr>
            <a:lvl5pPr marL="1828800" indent="0">
              <a:buFontTx/>
              <a:buNone/>
              <a:defRPr sz="1600" b="0">
                <a:solidFill>
                  <a:schemeClr val="bg1"/>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pic>
        <p:nvPicPr>
          <p:cNvPr id="8" name="Grafika 7">
            <a:extLst>
              <a:ext uri="{FF2B5EF4-FFF2-40B4-BE49-F238E27FC236}">
                <a16:creationId xmlns:a16="http://schemas.microsoft.com/office/drawing/2014/main" id="{B8E3A43B-B8A4-024F-F90D-E5ED0A3189C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944423" y="685176"/>
            <a:ext cx="2571203" cy="598250"/>
          </a:xfrm>
          <a:prstGeom prst="rect">
            <a:avLst/>
          </a:prstGeom>
        </p:spPr>
      </p:pic>
    </p:spTree>
    <p:extLst>
      <p:ext uri="{BB962C8B-B14F-4D97-AF65-F5344CB8AC3E}">
        <p14:creationId xmlns:p14="http://schemas.microsoft.com/office/powerpoint/2010/main" val="3329970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azalo">
    <p:spTree>
      <p:nvGrpSpPr>
        <p:cNvPr id="1" name=""/>
        <p:cNvGrpSpPr/>
        <p:nvPr/>
      </p:nvGrpSpPr>
      <p:grpSpPr>
        <a:xfrm>
          <a:off x="0" y="0"/>
          <a:ext cx="0" cy="0"/>
          <a:chOff x="0" y="0"/>
          <a:chExt cx="0" cy="0"/>
        </a:xfrm>
      </p:grpSpPr>
      <p:sp>
        <p:nvSpPr>
          <p:cNvPr id="5" name="Elipsa 4">
            <a:extLst>
              <a:ext uri="{FF2B5EF4-FFF2-40B4-BE49-F238E27FC236}">
                <a16:creationId xmlns:a16="http://schemas.microsoft.com/office/drawing/2014/main" id="{2438B740-05CC-3662-AD1A-36A321E9A278}"/>
              </a:ext>
            </a:extLst>
          </p:cNvPr>
          <p:cNvSpPr/>
          <p:nvPr userDrawn="1"/>
        </p:nvSpPr>
        <p:spPr>
          <a:xfrm>
            <a:off x="5961925" y="-4559068"/>
            <a:ext cx="10569488" cy="10240915"/>
          </a:xfrm>
          <a:prstGeom prst="ellipse">
            <a:avLst/>
          </a:prstGeom>
          <a:solidFill>
            <a:srgbClr val="EAEA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Elipsa 5">
            <a:extLst>
              <a:ext uri="{FF2B5EF4-FFF2-40B4-BE49-F238E27FC236}">
                <a16:creationId xmlns:a16="http://schemas.microsoft.com/office/drawing/2014/main" id="{A3436A62-9206-0F30-88A3-4F5762D27873}"/>
              </a:ext>
            </a:extLst>
          </p:cNvPr>
          <p:cNvSpPr/>
          <p:nvPr userDrawn="1"/>
        </p:nvSpPr>
        <p:spPr>
          <a:xfrm>
            <a:off x="7602877" y="-3082404"/>
            <a:ext cx="7287584" cy="7287586"/>
          </a:xfrm>
          <a:prstGeom prst="ellipse">
            <a:avLst/>
          </a:prstGeom>
          <a:solidFill>
            <a:srgbClr val="D5D6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Elipsa 1">
            <a:extLst>
              <a:ext uri="{FF2B5EF4-FFF2-40B4-BE49-F238E27FC236}">
                <a16:creationId xmlns:a16="http://schemas.microsoft.com/office/drawing/2014/main" id="{61BA2E34-22D3-C202-BC8B-30F3808EA82B}"/>
              </a:ext>
            </a:extLst>
          </p:cNvPr>
          <p:cNvSpPr/>
          <p:nvPr userDrawn="1"/>
        </p:nvSpPr>
        <p:spPr>
          <a:xfrm>
            <a:off x="9184283" y="-1624728"/>
            <a:ext cx="4124769" cy="4229502"/>
          </a:xfrm>
          <a:prstGeom prst="ellipse">
            <a:avLst/>
          </a:prstGeom>
          <a:solidFill>
            <a:srgbClr val="ABAC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Grafika 3">
            <a:extLst>
              <a:ext uri="{FF2B5EF4-FFF2-40B4-BE49-F238E27FC236}">
                <a16:creationId xmlns:a16="http://schemas.microsoft.com/office/drawing/2014/main" id="{631BBC6E-EC5F-114A-C84D-63311F000BC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559761" y="234801"/>
            <a:ext cx="1403639" cy="326589"/>
          </a:xfrm>
          <a:prstGeom prst="rect">
            <a:avLst/>
          </a:prstGeom>
        </p:spPr>
      </p:pic>
    </p:spTree>
    <p:extLst>
      <p:ext uri="{BB962C8B-B14F-4D97-AF65-F5344CB8AC3E}">
        <p14:creationId xmlns:p14="http://schemas.microsoft.com/office/powerpoint/2010/main" val="2652309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1 Naslovni diapozitiv">
    <p:spTree>
      <p:nvGrpSpPr>
        <p:cNvPr id="1" name=""/>
        <p:cNvGrpSpPr/>
        <p:nvPr/>
      </p:nvGrpSpPr>
      <p:grpSpPr>
        <a:xfrm>
          <a:off x="0" y="0"/>
          <a:ext cx="0" cy="0"/>
          <a:chOff x="0" y="0"/>
          <a:chExt cx="0" cy="0"/>
        </a:xfrm>
      </p:grpSpPr>
      <p:sp>
        <p:nvSpPr>
          <p:cNvPr id="7" name="Pravokotnik 6">
            <a:extLst>
              <a:ext uri="{FF2B5EF4-FFF2-40B4-BE49-F238E27FC236}">
                <a16:creationId xmlns:a16="http://schemas.microsoft.com/office/drawing/2014/main" id="{B01ACC9C-26A3-C1EA-B5E5-2D5B90CC5D8E}"/>
              </a:ext>
            </a:extLst>
          </p:cNvPr>
          <p:cNvSpPr/>
          <p:nvPr userDrawn="1"/>
        </p:nvSpPr>
        <p:spPr>
          <a:xfrm>
            <a:off x="0" y="0"/>
            <a:ext cx="12192000" cy="6858000"/>
          </a:xfrm>
          <a:prstGeom prst="rect">
            <a:avLst/>
          </a:prstGeom>
          <a:solidFill>
            <a:srgbClr val="2D3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Elipsa 7">
            <a:extLst>
              <a:ext uri="{FF2B5EF4-FFF2-40B4-BE49-F238E27FC236}">
                <a16:creationId xmlns:a16="http://schemas.microsoft.com/office/drawing/2014/main" id="{BEFEAE9A-1D9A-AB1C-C1D2-AA6D8CCFBB65}"/>
              </a:ext>
            </a:extLst>
          </p:cNvPr>
          <p:cNvSpPr/>
          <p:nvPr userDrawn="1"/>
        </p:nvSpPr>
        <p:spPr>
          <a:xfrm>
            <a:off x="5602330" y="-3734842"/>
            <a:ext cx="10569488" cy="10240915"/>
          </a:xfrm>
          <a:prstGeom prst="ellipse">
            <a:avLst/>
          </a:prstGeom>
          <a:solidFill>
            <a:srgbClr val="2C2D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Elipsa 8">
            <a:extLst>
              <a:ext uri="{FF2B5EF4-FFF2-40B4-BE49-F238E27FC236}">
                <a16:creationId xmlns:a16="http://schemas.microsoft.com/office/drawing/2014/main" id="{0881D505-FCD8-0AC9-D8F9-BC6C982EB895}"/>
              </a:ext>
            </a:extLst>
          </p:cNvPr>
          <p:cNvSpPr/>
          <p:nvPr userDrawn="1"/>
        </p:nvSpPr>
        <p:spPr>
          <a:xfrm>
            <a:off x="7634197" y="-1867262"/>
            <a:ext cx="6505755" cy="6505755"/>
          </a:xfrm>
          <a:prstGeom prst="ellipse">
            <a:avLst/>
          </a:prstGeom>
          <a:solidFill>
            <a:srgbClr val="272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Elipsa 9">
            <a:extLst>
              <a:ext uri="{FF2B5EF4-FFF2-40B4-BE49-F238E27FC236}">
                <a16:creationId xmlns:a16="http://schemas.microsoft.com/office/drawing/2014/main" id="{29DAEB8C-E7EF-376E-2959-76CCDBDF0BD5}"/>
              </a:ext>
            </a:extLst>
          </p:cNvPr>
          <p:cNvSpPr/>
          <p:nvPr userDrawn="1"/>
        </p:nvSpPr>
        <p:spPr>
          <a:xfrm>
            <a:off x="-954090" y="3501523"/>
            <a:ext cx="4350433" cy="4350433"/>
          </a:xfrm>
          <a:prstGeom prst="ellipse">
            <a:avLst/>
          </a:prstGeom>
          <a:solidFill>
            <a:srgbClr val="29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ravokotnik 10">
            <a:extLst>
              <a:ext uri="{FF2B5EF4-FFF2-40B4-BE49-F238E27FC236}">
                <a16:creationId xmlns:a16="http://schemas.microsoft.com/office/drawing/2014/main" id="{CE96BB36-76F5-8413-D641-E364287AA9C7}"/>
              </a:ext>
            </a:extLst>
          </p:cNvPr>
          <p:cNvSpPr/>
          <p:nvPr userDrawn="1"/>
        </p:nvSpPr>
        <p:spPr>
          <a:xfrm>
            <a:off x="1421985" y="6538893"/>
            <a:ext cx="5169158" cy="319107"/>
          </a:xfrm>
          <a:prstGeom prst="rect">
            <a:avLst/>
          </a:prstGeom>
          <a:solidFill>
            <a:srgbClr val="B6D6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Označba mesta vsebine 15">
            <a:extLst>
              <a:ext uri="{FF2B5EF4-FFF2-40B4-BE49-F238E27FC236}">
                <a16:creationId xmlns:a16="http://schemas.microsoft.com/office/drawing/2014/main" id="{2A704F78-BCEB-6204-7524-BE8B14517E55}"/>
              </a:ext>
            </a:extLst>
          </p:cNvPr>
          <p:cNvSpPr>
            <a:spLocks noGrp="1"/>
          </p:cNvSpPr>
          <p:nvPr>
            <p:ph sz="quarter" idx="11"/>
          </p:nvPr>
        </p:nvSpPr>
        <p:spPr>
          <a:xfrm>
            <a:off x="1406635" y="5687960"/>
            <a:ext cx="6219461" cy="566536"/>
          </a:xfrm>
          <a:prstGeom prst="rect">
            <a:avLst/>
          </a:prstGeom>
        </p:spPr>
        <p:txBody>
          <a:bodyPr lIns="0" tIns="0" rIns="0" bIns="0" anchor="b" anchorCtr="0"/>
          <a:lstStyle>
            <a:lvl1pPr marL="0" indent="0">
              <a:buFontTx/>
              <a:buNone/>
              <a:defRPr sz="5400" b="0">
                <a:solidFill>
                  <a:schemeClr val="bg1"/>
                </a:solidFill>
                <a:latin typeface="Calibri" panose="020F0502020204030204" pitchFamily="34" charset="0"/>
                <a:cs typeface="Calibri" panose="020F0502020204030204" pitchFamily="34" charset="0"/>
              </a:defRPr>
            </a:lvl1pPr>
            <a:lvl2pPr marL="457200" indent="0">
              <a:buFontTx/>
              <a:buNone/>
              <a:defRPr sz="5400" b="0">
                <a:solidFill>
                  <a:schemeClr val="bg1"/>
                </a:solidFill>
                <a:latin typeface="Calibri" panose="020F0502020204030204" pitchFamily="34" charset="0"/>
                <a:cs typeface="Calibri" panose="020F0502020204030204" pitchFamily="34" charset="0"/>
              </a:defRPr>
            </a:lvl2pPr>
            <a:lvl3pPr marL="914400" indent="0">
              <a:buFontTx/>
              <a:buNone/>
              <a:defRPr sz="5400" b="0">
                <a:solidFill>
                  <a:schemeClr val="bg1"/>
                </a:solidFill>
                <a:latin typeface="Calibri" panose="020F0502020204030204" pitchFamily="34" charset="0"/>
                <a:cs typeface="Calibri" panose="020F0502020204030204" pitchFamily="34" charset="0"/>
              </a:defRPr>
            </a:lvl3pPr>
            <a:lvl4pPr marL="1371600" indent="0">
              <a:buFontTx/>
              <a:buNone/>
              <a:defRPr sz="5400" b="0">
                <a:solidFill>
                  <a:schemeClr val="bg1"/>
                </a:solidFill>
                <a:latin typeface="Calibri" panose="020F0502020204030204" pitchFamily="34" charset="0"/>
                <a:cs typeface="Calibri" panose="020F0502020204030204" pitchFamily="34" charset="0"/>
              </a:defRPr>
            </a:lvl4pPr>
            <a:lvl5pPr marL="1828800" indent="0">
              <a:buFontTx/>
              <a:buNone/>
              <a:defRPr sz="5400" b="0">
                <a:solidFill>
                  <a:schemeClr val="bg1"/>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3331551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1 slide1">
    <p:spTree>
      <p:nvGrpSpPr>
        <p:cNvPr id="1" name=""/>
        <p:cNvGrpSpPr/>
        <p:nvPr/>
      </p:nvGrpSpPr>
      <p:grpSpPr>
        <a:xfrm>
          <a:off x="0" y="0"/>
          <a:ext cx="0" cy="0"/>
          <a:chOff x="0" y="0"/>
          <a:chExt cx="0" cy="0"/>
        </a:xfrm>
      </p:grpSpPr>
      <p:sp>
        <p:nvSpPr>
          <p:cNvPr id="7" name="Označba mesta vsebine 15">
            <a:extLst>
              <a:ext uri="{FF2B5EF4-FFF2-40B4-BE49-F238E27FC236}">
                <a16:creationId xmlns:a16="http://schemas.microsoft.com/office/drawing/2014/main" id="{87070A47-2C61-DF95-101F-67E11FB88BFE}"/>
              </a:ext>
            </a:extLst>
          </p:cNvPr>
          <p:cNvSpPr>
            <a:spLocks noGrp="1"/>
          </p:cNvSpPr>
          <p:nvPr>
            <p:ph sz="quarter" idx="10"/>
          </p:nvPr>
        </p:nvSpPr>
        <p:spPr>
          <a:xfrm>
            <a:off x="1217961" y="1382918"/>
            <a:ext cx="8674372" cy="626564"/>
          </a:xfrm>
          <a:prstGeom prst="rect">
            <a:avLst/>
          </a:prstGeom>
        </p:spPr>
        <p:txBody>
          <a:bodyPr lIns="0" tIns="0" rIns="0" bIns="0"/>
          <a:lstStyle>
            <a:lvl1pPr marL="0" indent="0">
              <a:buFontTx/>
              <a:buNone/>
              <a:defRPr sz="4200" b="1">
                <a:solidFill>
                  <a:srgbClr val="292B82"/>
                </a:solidFill>
                <a:latin typeface="Calibri" panose="020F0502020204030204" pitchFamily="34" charset="0"/>
                <a:cs typeface="Calibri" panose="020F0502020204030204" pitchFamily="34" charset="0"/>
              </a:defRPr>
            </a:lvl1pPr>
            <a:lvl2pPr marL="457200" indent="0">
              <a:buFontTx/>
              <a:buNone/>
              <a:defRPr sz="4200" b="1">
                <a:solidFill>
                  <a:srgbClr val="292B82"/>
                </a:solidFill>
                <a:latin typeface="Calibri" panose="020F0502020204030204" pitchFamily="34" charset="0"/>
                <a:cs typeface="Calibri" panose="020F0502020204030204" pitchFamily="34" charset="0"/>
              </a:defRPr>
            </a:lvl2pPr>
            <a:lvl3pPr marL="914400" indent="0">
              <a:buFontTx/>
              <a:buNone/>
              <a:defRPr sz="4200" b="1">
                <a:solidFill>
                  <a:srgbClr val="292B82"/>
                </a:solidFill>
                <a:latin typeface="Calibri" panose="020F0502020204030204" pitchFamily="34" charset="0"/>
                <a:cs typeface="Calibri" panose="020F0502020204030204" pitchFamily="34" charset="0"/>
              </a:defRPr>
            </a:lvl3pPr>
            <a:lvl4pPr marL="1371600" indent="0">
              <a:buFontTx/>
              <a:buNone/>
              <a:defRPr sz="4200" b="1">
                <a:solidFill>
                  <a:srgbClr val="292B82"/>
                </a:solidFill>
                <a:latin typeface="Calibri" panose="020F0502020204030204" pitchFamily="34" charset="0"/>
                <a:cs typeface="Calibri" panose="020F0502020204030204" pitchFamily="34" charset="0"/>
              </a:defRPr>
            </a:lvl4pPr>
            <a:lvl5pPr marL="1828800" indent="0">
              <a:buFontTx/>
              <a:buNone/>
              <a:defRPr sz="4200" b="1">
                <a:solidFill>
                  <a:srgbClr val="292B82"/>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8" name="Označba mesta vsebine 15">
            <a:extLst>
              <a:ext uri="{FF2B5EF4-FFF2-40B4-BE49-F238E27FC236}">
                <a16:creationId xmlns:a16="http://schemas.microsoft.com/office/drawing/2014/main" id="{4E7D4AD9-7F96-602C-6532-BE9439C06ACB}"/>
              </a:ext>
            </a:extLst>
          </p:cNvPr>
          <p:cNvSpPr>
            <a:spLocks noGrp="1"/>
          </p:cNvSpPr>
          <p:nvPr>
            <p:ph sz="quarter" idx="11"/>
          </p:nvPr>
        </p:nvSpPr>
        <p:spPr>
          <a:xfrm>
            <a:off x="1217961" y="2306752"/>
            <a:ext cx="8674372" cy="345774"/>
          </a:xfrm>
          <a:prstGeom prst="rect">
            <a:avLst/>
          </a:prstGeom>
        </p:spPr>
        <p:txBody>
          <a:bodyPr lIns="0" tIns="0" rIns="0" bIns="0"/>
          <a:lstStyle>
            <a:lvl1pPr marL="0" indent="0">
              <a:buFontTx/>
              <a:buNone/>
              <a:defRPr sz="2000" b="0" cap="all" baseline="0">
                <a:solidFill>
                  <a:srgbClr val="292B82"/>
                </a:solidFill>
                <a:latin typeface="Calibri" panose="020F0502020204030204" pitchFamily="34" charset="0"/>
                <a:cs typeface="Calibri" panose="020F0502020204030204" pitchFamily="34" charset="0"/>
              </a:defRPr>
            </a:lvl1pPr>
            <a:lvl2pPr marL="457200" indent="0">
              <a:buFontTx/>
              <a:buNone/>
              <a:defRPr sz="2000" b="0" cap="all" baseline="0">
                <a:solidFill>
                  <a:srgbClr val="292B82"/>
                </a:solidFill>
                <a:latin typeface="Calibri" panose="020F0502020204030204" pitchFamily="34" charset="0"/>
                <a:cs typeface="Calibri" panose="020F0502020204030204" pitchFamily="34" charset="0"/>
              </a:defRPr>
            </a:lvl2pPr>
            <a:lvl3pPr marL="914400" indent="0">
              <a:buFontTx/>
              <a:buNone/>
              <a:defRPr sz="2000" b="0" cap="all" baseline="0">
                <a:solidFill>
                  <a:srgbClr val="292B82"/>
                </a:solidFill>
                <a:latin typeface="Calibri" panose="020F0502020204030204" pitchFamily="34" charset="0"/>
                <a:cs typeface="Calibri" panose="020F0502020204030204" pitchFamily="34" charset="0"/>
              </a:defRPr>
            </a:lvl3pPr>
            <a:lvl4pPr marL="1371600" indent="0">
              <a:buFontTx/>
              <a:buNone/>
              <a:defRPr sz="2000" b="0" cap="all" baseline="0">
                <a:solidFill>
                  <a:srgbClr val="292B82"/>
                </a:solidFill>
                <a:latin typeface="Calibri" panose="020F0502020204030204" pitchFamily="34" charset="0"/>
                <a:cs typeface="Calibri" panose="020F0502020204030204" pitchFamily="34" charset="0"/>
              </a:defRPr>
            </a:lvl4pPr>
            <a:lvl5pPr marL="1828800" indent="0">
              <a:buFontTx/>
              <a:buNone/>
              <a:defRPr sz="2000" b="0" cap="all" baseline="0">
                <a:solidFill>
                  <a:srgbClr val="292B82"/>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9" name="Označba mesta vsebine 15">
            <a:extLst>
              <a:ext uri="{FF2B5EF4-FFF2-40B4-BE49-F238E27FC236}">
                <a16:creationId xmlns:a16="http://schemas.microsoft.com/office/drawing/2014/main" id="{DCC3956A-319A-E804-574C-8FCD963FC9B1}"/>
              </a:ext>
            </a:extLst>
          </p:cNvPr>
          <p:cNvSpPr>
            <a:spLocks noGrp="1"/>
          </p:cNvSpPr>
          <p:nvPr>
            <p:ph sz="quarter" idx="12"/>
          </p:nvPr>
        </p:nvSpPr>
        <p:spPr>
          <a:xfrm>
            <a:off x="1231279" y="3154472"/>
            <a:ext cx="8674372" cy="345774"/>
          </a:xfrm>
          <a:prstGeom prst="rect">
            <a:avLst/>
          </a:prstGeom>
        </p:spPr>
        <p:txBody>
          <a:bodyPr lIns="0" tIns="0" rIns="0" bIns="0"/>
          <a:lstStyle>
            <a:lvl1pPr marL="0" indent="0">
              <a:buFontTx/>
              <a:buNone/>
              <a:defRPr sz="1600" b="0">
                <a:solidFill>
                  <a:srgbClr val="656565"/>
                </a:solidFill>
                <a:latin typeface="Calibri" panose="020F0502020204030204" pitchFamily="34" charset="0"/>
                <a:cs typeface="Calibri" panose="020F0502020204030204" pitchFamily="34" charset="0"/>
              </a:defRPr>
            </a:lvl1pPr>
            <a:lvl2pPr marL="457200" indent="0">
              <a:buFontTx/>
              <a:buNone/>
              <a:defRPr sz="1600" b="0">
                <a:solidFill>
                  <a:srgbClr val="656565"/>
                </a:solidFill>
                <a:latin typeface="Calibri" panose="020F0502020204030204" pitchFamily="34" charset="0"/>
                <a:cs typeface="Calibri" panose="020F0502020204030204" pitchFamily="34" charset="0"/>
              </a:defRPr>
            </a:lvl2pPr>
            <a:lvl3pPr marL="914400" indent="0">
              <a:buFontTx/>
              <a:buNone/>
              <a:defRPr sz="1600" b="0">
                <a:solidFill>
                  <a:srgbClr val="656565"/>
                </a:solidFill>
                <a:latin typeface="Calibri" panose="020F0502020204030204" pitchFamily="34" charset="0"/>
                <a:cs typeface="Calibri" panose="020F0502020204030204" pitchFamily="34" charset="0"/>
              </a:defRPr>
            </a:lvl3pPr>
            <a:lvl4pPr marL="1371600" indent="0">
              <a:buFontTx/>
              <a:buNone/>
              <a:defRPr sz="1600" b="0">
                <a:solidFill>
                  <a:srgbClr val="656565"/>
                </a:solidFill>
                <a:latin typeface="Calibri" panose="020F0502020204030204" pitchFamily="34" charset="0"/>
                <a:cs typeface="Calibri" panose="020F0502020204030204" pitchFamily="34" charset="0"/>
              </a:defRPr>
            </a:lvl4pPr>
            <a:lvl5pPr marL="1828800" indent="0">
              <a:buFontTx/>
              <a:buNone/>
              <a:defRPr sz="1600" b="0">
                <a:solidFill>
                  <a:srgbClr val="656565"/>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362915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1 slide2">
    <p:spTree>
      <p:nvGrpSpPr>
        <p:cNvPr id="1" name=""/>
        <p:cNvGrpSpPr/>
        <p:nvPr/>
      </p:nvGrpSpPr>
      <p:grpSpPr>
        <a:xfrm>
          <a:off x="0" y="0"/>
          <a:ext cx="0" cy="0"/>
          <a:chOff x="0" y="0"/>
          <a:chExt cx="0" cy="0"/>
        </a:xfrm>
      </p:grpSpPr>
      <p:sp>
        <p:nvSpPr>
          <p:cNvPr id="7" name="Označba mesta vsebine 15">
            <a:extLst>
              <a:ext uri="{FF2B5EF4-FFF2-40B4-BE49-F238E27FC236}">
                <a16:creationId xmlns:a16="http://schemas.microsoft.com/office/drawing/2014/main" id="{87070A47-2C61-DF95-101F-67E11FB88BFE}"/>
              </a:ext>
            </a:extLst>
          </p:cNvPr>
          <p:cNvSpPr>
            <a:spLocks noGrp="1"/>
          </p:cNvSpPr>
          <p:nvPr>
            <p:ph sz="quarter" idx="10"/>
          </p:nvPr>
        </p:nvSpPr>
        <p:spPr>
          <a:xfrm>
            <a:off x="1217961" y="1382918"/>
            <a:ext cx="8674372" cy="626564"/>
          </a:xfrm>
          <a:prstGeom prst="rect">
            <a:avLst/>
          </a:prstGeom>
        </p:spPr>
        <p:txBody>
          <a:bodyPr lIns="0" tIns="0" rIns="0" bIns="0"/>
          <a:lstStyle>
            <a:lvl1pPr marL="0" indent="0">
              <a:buFontTx/>
              <a:buNone/>
              <a:defRPr sz="4200" b="1">
                <a:solidFill>
                  <a:srgbClr val="292B82"/>
                </a:solidFill>
                <a:latin typeface="Calibri" panose="020F0502020204030204" pitchFamily="34" charset="0"/>
                <a:cs typeface="Calibri" panose="020F0502020204030204" pitchFamily="34" charset="0"/>
              </a:defRPr>
            </a:lvl1pPr>
            <a:lvl2pPr marL="457200" indent="0">
              <a:buFontTx/>
              <a:buNone/>
              <a:defRPr sz="4200" b="1">
                <a:solidFill>
                  <a:srgbClr val="292B82"/>
                </a:solidFill>
                <a:latin typeface="Calibri" panose="020F0502020204030204" pitchFamily="34" charset="0"/>
                <a:cs typeface="Calibri" panose="020F0502020204030204" pitchFamily="34" charset="0"/>
              </a:defRPr>
            </a:lvl2pPr>
            <a:lvl3pPr marL="914400" indent="0">
              <a:buFontTx/>
              <a:buNone/>
              <a:defRPr sz="4200" b="1">
                <a:solidFill>
                  <a:srgbClr val="292B82"/>
                </a:solidFill>
                <a:latin typeface="Calibri" panose="020F0502020204030204" pitchFamily="34" charset="0"/>
                <a:cs typeface="Calibri" panose="020F0502020204030204" pitchFamily="34" charset="0"/>
              </a:defRPr>
            </a:lvl3pPr>
            <a:lvl4pPr marL="1371600" indent="0">
              <a:buFontTx/>
              <a:buNone/>
              <a:defRPr sz="4200" b="1">
                <a:solidFill>
                  <a:srgbClr val="292B82"/>
                </a:solidFill>
                <a:latin typeface="Calibri" panose="020F0502020204030204" pitchFamily="34" charset="0"/>
                <a:cs typeface="Calibri" panose="020F0502020204030204" pitchFamily="34" charset="0"/>
              </a:defRPr>
            </a:lvl4pPr>
            <a:lvl5pPr marL="1828800" indent="0">
              <a:buFontTx/>
              <a:buNone/>
              <a:defRPr sz="4200" b="1">
                <a:solidFill>
                  <a:srgbClr val="292B82"/>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9" name="Označba mesta vsebine 15">
            <a:extLst>
              <a:ext uri="{FF2B5EF4-FFF2-40B4-BE49-F238E27FC236}">
                <a16:creationId xmlns:a16="http://schemas.microsoft.com/office/drawing/2014/main" id="{DCC3956A-319A-E804-574C-8FCD963FC9B1}"/>
              </a:ext>
            </a:extLst>
          </p:cNvPr>
          <p:cNvSpPr>
            <a:spLocks noGrp="1"/>
          </p:cNvSpPr>
          <p:nvPr>
            <p:ph sz="quarter" idx="12"/>
          </p:nvPr>
        </p:nvSpPr>
        <p:spPr>
          <a:xfrm>
            <a:off x="1231279" y="2493644"/>
            <a:ext cx="5690516" cy="1918867"/>
          </a:xfrm>
          <a:prstGeom prst="rect">
            <a:avLst/>
          </a:prstGeom>
        </p:spPr>
        <p:txBody>
          <a:bodyPr lIns="0" tIns="0" rIns="0" bIns="0"/>
          <a:lstStyle>
            <a:lvl1pPr marL="2857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1pPr>
            <a:lvl2pPr marL="7429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2pPr>
            <a:lvl3pPr marL="12001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3pPr>
            <a:lvl4pPr marL="16573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4pPr>
            <a:lvl5pPr marL="21145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5" name="Označba mesta grafikona 4">
            <a:extLst>
              <a:ext uri="{FF2B5EF4-FFF2-40B4-BE49-F238E27FC236}">
                <a16:creationId xmlns:a16="http://schemas.microsoft.com/office/drawing/2014/main" id="{5C0DA8D3-FDA6-D199-8132-CB32247764D2}"/>
              </a:ext>
            </a:extLst>
          </p:cNvPr>
          <p:cNvSpPr>
            <a:spLocks noGrp="1"/>
          </p:cNvSpPr>
          <p:nvPr>
            <p:ph type="chart" sz="quarter" idx="13"/>
          </p:nvPr>
        </p:nvSpPr>
        <p:spPr>
          <a:xfrm>
            <a:off x="7442717" y="2413000"/>
            <a:ext cx="3487738" cy="3487738"/>
          </a:xfrm>
          <a:prstGeom prst="rect">
            <a:avLst/>
          </a:prstGeom>
        </p:spPr>
        <p:txBody>
          <a:bodyPr/>
          <a:lstStyle/>
          <a:p>
            <a:endParaRPr lang="sl-SI"/>
          </a:p>
        </p:txBody>
      </p:sp>
    </p:spTree>
    <p:extLst>
      <p:ext uri="{BB962C8B-B14F-4D97-AF65-F5344CB8AC3E}">
        <p14:creationId xmlns:p14="http://schemas.microsoft.com/office/powerpoint/2010/main" val="157895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1 slide2">
    <p:spTree>
      <p:nvGrpSpPr>
        <p:cNvPr id="1" name=""/>
        <p:cNvGrpSpPr/>
        <p:nvPr/>
      </p:nvGrpSpPr>
      <p:grpSpPr>
        <a:xfrm>
          <a:off x="0" y="0"/>
          <a:ext cx="0" cy="0"/>
          <a:chOff x="0" y="0"/>
          <a:chExt cx="0" cy="0"/>
        </a:xfrm>
      </p:grpSpPr>
      <p:sp>
        <p:nvSpPr>
          <p:cNvPr id="7" name="Označba mesta vsebine 15">
            <a:extLst>
              <a:ext uri="{FF2B5EF4-FFF2-40B4-BE49-F238E27FC236}">
                <a16:creationId xmlns:a16="http://schemas.microsoft.com/office/drawing/2014/main" id="{87070A47-2C61-DF95-101F-67E11FB88BFE}"/>
              </a:ext>
            </a:extLst>
          </p:cNvPr>
          <p:cNvSpPr>
            <a:spLocks noGrp="1"/>
          </p:cNvSpPr>
          <p:nvPr>
            <p:ph sz="quarter" idx="10"/>
          </p:nvPr>
        </p:nvSpPr>
        <p:spPr>
          <a:xfrm>
            <a:off x="1217961" y="1382918"/>
            <a:ext cx="8674372" cy="626564"/>
          </a:xfrm>
          <a:prstGeom prst="rect">
            <a:avLst/>
          </a:prstGeom>
        </p:spPr>
        <p:txBody>
          <a:bodyPr lIns="0" tIns="0" rIns="0" bIns="0"/>
          <a:lstStyle>
            <a:lvl1pPr marL="0" indent="0">
              <a:buFontTx/>
              <a:buNone/>
              <a:defRPr sz="4200" b="1">
                <a:solidFill>
                  <a:srgbClr val="292B82"/>
                </a:solidFill>
                <a:latin typeface="Calibri" panose="020F0502020204030204" pitchFamily="34" charset="0"/>
                <a:cs typeface="Calibri" panose="020F0502020204030204" pitchFamily="34" charset="0"/>
              </a:defRPr>
            </a:lvl1pPr>
            <a:lvl2pPr marL="457200" indent="0">
              <a:buFontTx/>
              <a:buNone/>
              <a:defRPr sz="4200" b="1">
                <a:solidFill>
                  <a:srgbClr val="292B82"/>
                </a:solidFill>
                <a:latin typeface="Calibri" panose="020F0502020204030204" pitchFamily="34" charset="0"/>
                <a:cs typeface="Calibri" panose="020F0502020204030204" pitchFamily="34" charset="0"/>
              </a:defRPr>
            </a:lvl2pPr>
            <a:lvl3pPr marL="914400" indent="0">
              <a:buFontTx/>
              <a:buNone/>
              <a:defRPr sz="4200" b="1">
                <a:solidFill>
                  <a:srgbClr val="292B82"/>
                </a:solidFill>
                <a:latin typeface="Calibri" panose="020F0502020204030204" pitchFamily="34" charset="0"/>
                <a:cs typeface="Calibri" panose="020F0502020204030204" pitchFamily="34" charset="0"/>
              </a:defRPr>
            </a:lvl3pPr>
            <a:lvl4pPr marL="1371600" indent="0">
              <a:buFontTx/>
              <a:buNone/>
              <a:defRPr sz="4200" b="1">
                <a:solidFill>
                  <a:srgbClr val="292B82"/>
                </a:solidFill>
                <a:latin typeface="Calibri" panose="020F0502020204030204" pitchFamily="34" charset="0"/>
                <a:cs typeface="Calibri" panose="020F0502020204030204" pitchFamily="34" charset="0"/>
              </a:defRPr>
            </a:lvl4pPr>
            <a:lvl5pPr marL="1828800" indent="0">
              <a:buFontTx/>
              <a:buNone/>
              <a:defRPr sz="4200" b="1">
                <a:solidFill>
                  <a:srgbClr val="292B82"/>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9" name="Označba mesta vsebine 15">
            <a:extLst>
              <a:ext uri="{FF2B5EF4-FFF2-40B4-BE49-F238E27FC236}">
                <a16:creationId xmlns:a16="http://schemas.microsoft.com/office/drawing/2014/main" id="{DCC3956A-319A-E804-574C-8FCD963FC9B1}"/>
              </a:ext>
            </a:extLst>
          </p:cNvPr>
          <p:cNvSpPr>
            <a:spLocks noGrp="1"/>
          </p:cNvSpPr>
          <p:nvPr>
            <p:ph sz="quarter" idx="12"/>
          </p:nvPr>
        </p:nvSpPr>
        <p:spPr>
          <a:xfrm>
            <a:off x="1231279" y="2493644"/>
            <a:ext cx="5690516" cy="1918867"/>
          </a:xfrm>
          <a:prstGeom prst="rect">
            <a:avLst/>
          </a:prstGeom>
        </p:spPr>
        <p:txBody>
          <a:bodyPr lIns="0" tIns="0" rIns="0" bIns="0"/>
          <a:lstStyle>
            <a:lvl1pPr marL="2857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1pPr>
            <a:lvl2pPr marL="7429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2pPr>
            <a:lvl3pPr marL="12001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3pPr>
            <a:lvl4pPr marL="16573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4pPr>
            <a:lvl5pPr marL="21145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5" name="Označba mesta grafikona 4">
            <a:extLst>
              <a:ext uri="{FF2B5EF4-FFF2-40B4-BE49-F238E27FC236}">
                <a16:creationId xmlns:a16="http://schemas.microsoft.com/office/drawing/2014/main" id="{5C0DA8D3-FDA6-D199-8132-CB32247764D2}"/>
              </a:ext>
            </a:extLst>
          </p:cNvPr>
          <p:cNvSpPr>
            <a:spLocks noGrp="1"/>
          </p:cNvSpPr>
          <p:nvPr>
            <p:ph type="chart" sz="quarter" idx="13"/>
          </p:nvPr>
        </p:nvSpPr>
        <p:spPr>
          <a:xfrm>
            <a:off x="7442717" y="2413000"/>
            <a:ext cx="3487738" cy="3487738"/>
          </a:xfrm>
          <a:prstGeom prst="rect">
            <a:avLst/>
          </a:prstGeom>
        </p:spPr>
        <p:txBody>
          <a:bodyPr/>
          <a:lstStyle/>
          <a:p>
            <a:endParaRPr lang="sl-SI"/>
          </a:p>
        </p:txBody>
      </p:sp>
    </p:spTree>
    <p:extLst>
      <p:ext uri="{BB962C8B-B14F-4D97-AF65-F5344CB8AC3E}">
        <p14:creationId xmlns:p14="http://schemas.microsoft.com/office/powerpoint/2010/main" val="49855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1 slide3">
    <p:spTree>
      <p:nvGrpSpPr>
        <p:cNvPr id="1" name=""/>
        <p:cNvGrpSpPr/>
        <p:nvPr/>
      </p:nvGrpSpPr>
      <p:grpSpPr>
        <a:xfrm>
          <a:off x="0" y="0"/>
          <a:ext cx="0" cy="0"/>
          <a:chOff x="0" y="0"/>
          <a:chExt cx="0" cy="0"/>
        </a:xfrm>
      </p:grpSpPr>
      <p:sp>
        <p:nvSpPr>
          <p:cNvPr id="7" name="Označba mesta vsebine 15">
            <a:extLst>
              <a:ext uri="{FF2B5EF4-FFF2-40B4-BE49-F238E27FC236}">
                <a16:creationId xmlns:a16="http://schemas.microsoft.com/office/drawing/2014/main" id="{87070A47-2C61-DF95-101F-67E11FB88BFE}"/>
              </a:ext>
            </a:extLst>
          </p:cNvPr>
          <p:cNvSpPr>
            <a:spLocks noGrp="1"/>
          </p:cNvSpPr>
          <p:nvPr>
            <p:ph sz="quarter" idx="10"/>
          </p:nvPr>
        </p:nvSpPr>
        <p:spPr>
          <a:xfrm>
            <a:off x="1690234" y="1131709"/>
            <a:ext cx="8674372" cy="626564"/>
          </a:xfrm>
          <a:prstGeom prst="rect">
            <a:avLst/>
          </a:prstGeom>
        </p:spPr>
        <p:txBody>
          <a:bodyPr lIns="0" tIns="0" rIns="0" bIns="0"/>
          <a:lstStyle>
            <a:lvl1pPr marL="0" indent="0">
              <a:buFontTx/>
              <a:buNone/>
              <a:defRPr sz="4200" b="1">
                <a:solidFill>
                  <a:srgbClr val="292B82"/>
                </a:solidFill>
                <a:latin typeface="Calibri" panose="020F0502020204030204" pitchFamily="34" charset="0"/>
                <a:cs typeface="Calibri" panose="020F0502020204030204" pitchFamily="34" charset="0"/>
              </a:defRPr>
            </a:lvl1pPr>
            <a:lvl2pPr marL="457200" indent="0">
              <a:buFontTx/>
              <a:buNone/>
              <a:defRPr sz="4200" b="1">
                <a:solidFill>
                  <a:srgbClr val="292B82"/>
                </a:solidFill>
                <a:latin typeface="Calibri" panose="020F0502020204030204" pitchFamily="34" charset="0"/>
                <a:cs typeface="Calibri" panose="020F0502020204030204" pitchFamily="34" charset="0"/>
              </a:defRPr>
            </a:lvl2pPr>
            <a:lvl3pPr marL="914400" indent="0">
              <a:buFontTx/>
              <a:buNone/>
              <a:defRPr sz="4200" b="1">
                <a:solidFill>
                  <a:srgbClr val="292B82"/>
                </a:solidFill>
                <a:latin typeface="Calibri" panose="020F0502020204030204" pitchFamily="34" charset="0"/>
                <a:cs typeface="Calibri" panose="020F0502020204030204" pitchFamily="34" charset="0"/>
              </a:defRPr>
            </a:lvl3pPr>
            <a:lvl4pPr marL="1371600" indent="0">
              <a:buFontTx/>
              <a:buNone/>
              <a:defRPr sz="4200" b="1">
                <a:solidFill>
                  <a:srgbClr val="292B82"/>
                </a:solidFill>
                <a:latin typeface="Calibri" panose="020F0502020204030204" pitchFamily="34" charset="0"/>
                <a:cs typeface="Calibri" panose="020F0502020204030204" pitchFamily="34" charset="0"/>
              </a:defRPr>
            </a:lvl4pPr>
            <a:lvl5pPr marL="1828800" indent="0">
              <a:buFontTx/>
              <a:buNone/>
              <a:defRPr sz="4200" b="1">
                <a:solidFill>
                  <a:srgbClr val="292B82"/>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9" name="Označba mesta vsebine 15">
            <a:extLst>
              <a:ext uri="{FF2B5EF4-FFF2-40B4-BE49-F238E27FC236}">
                <a16:creationId xmlns:a16="http://schemas.microsoft.com/office/drawing/2014/main" id="{DCC3956A-319A-E804-574C-8FCD963FC9B1}"/>
              </a:ext>
            </a:extLst>
          </p:cNvPr>
          <p:cNvSpPr>
            <a:spLocks noGrp="1"/>
          </p:cNvSpPr>
          <p:nvPr>
            <p:ph sz="quarter" idx="12"/>
          </p:nvPr>
        </p:nvSpPr>
        <p:spPr>
          <a:xfrm>
            <a:off x="1703551" y="1860597"/>
            <a:ext cx="8676395" cy="490717"/>
          </a:xfrm>
          <a:prstGeom prst="rect">
            <a:avLst/>
          </a:prstGeom>
        </p:spPr>
        <p:txBody>
          <a:bodyPr lIns="0" tIns="0" rIns="0" bIns="0"/>
          <a:lstStyle>
            <a:lvl1pPr marL="0" indent="0">
              <a:buClr>
                <a:srgbClr val="B6D6A5"/>
              </a:buClr>
              <a:buFont typeface="Arial" panose="020B0604020202020204" pitchFamily="34" charset="0"/>
              <a:buNone/>
              <a:defRPr sz="1600" b="0">
                <a:solidFill>
                  <a:srgbClr val="656565"/>
                </a:solidFill>
                <a:latin typeface="Calibri" panose="020F0502020204030204" pitchFamily="34" charset="0"/>
                <a:cs typeface="Calibri" panose="020F0502020204030204" pitchFamily="34" charset="0"/>
              </a:defRPr>
            </a:lvl1pPr>
            <a:lvl2pPr marL="457200" indent="0">
              <a:buClr>
                <a:srgbClr val="B6D6A5"/>
              </a:buClr>
              <a:buFont typeface="Arial" panose="020B0604020202020204" pitchFamily="34" charset="0"/>
              <a:buNone/>
              <a:defRPr sz="1600" b="0">
                <a:solidFill>
                  <a:srgbClr val="656565"/>
                </a:solidFill>
                <a:latin typeface="Calibri" panose="020F0502020204030204" pitchFamily="34" charset="0"/>
                <a:cs typeface="Calibri" panose="020F0502020204030204" pitchFamily="34" charset="0"/>
              </a:defRPr>
            </a:lvl2pPr>
            <a:lvl3pPr marL="914400" indent="0">
              <a:buClr>
                <a:srgbClr val="B6D6A5"/>
              </a:buClr>
              <a:buFont typeface="Arial" panose="020B0604020202020204" pitchFamily="34" charset="0"/>
              <a:buNone/>
              <a:defRPr sz="1600" b="0">
                <a:solidFill>
                  <a:srgbClr val="656565"/>
                </a:solidFill>
                <a:latin typeface="Calibri" panose="020F0502020204030204" pitchFamily="34" charset="0"/>
                <a:cs typeface="Calibri" panose="020F0502020204030204" pitchFamily="34" charset="0"/>
              </a:defRPr>
            </a:lvl3pPr>
            <a:lvl4pPr marL="1371600" indent="0">
              <a:buClr>
                <a:srgbClr val="B6D6A5"/>
              </a:buClr>
              <a:buFont typeface="Arial" panose="020B0604020202020204" pitchFamily="34" charset="0"/>
              <a:buNone/>
              <a:defRPr sz="1600" b="0">
                <a:solidFill>
                  <a:srgbClr val="656565"/>
                </a:solidFill>
                <a:latin typeface="Calibri" panose="020F0502020204030204" pitchFamily="34" charset="0"/>
                <a:cs typeface="Calibri" panose="020F0502020204030204" pitchFamily="34" charset="0"/>
              </a:defRPr>
            </a:lvl4pPr>
            <a:lvl5pPr marL="1828800" indent="0">
              <a:buClr>
                <a:srgbClr val="B6D6A5"/>
              </a:buClr>
              <a:buFont typeface="Arial" panose="020B0604020202020204" pitchFamily="34" charset="0"/>
              <a:buNone/>
              <a:defRPr sz="1600" b="0">
                <a:solidFill>
                  <a:srgbClr val="656565"/>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6" name="Označba mesta tabele 5">
            <a:extLst>
              <a:ext uri="{FF2B5EF4-FFF2-40B4-BE49-F238E27FC236}">
                <a16:creationId xmlns:a16="http://schemas.microsoft.com/office/drawing/2014/main" id="{DCD07C21-0F48-B270-EF72-194CE32B25A7}"/>
              </a:ext>
            </a:extLst>
          </p:cNvPr>
          <p:cNvSpPr>
            <a:spLocks noGrp="1"/>
          </p:cNvSpPr>
          <p:nvPr>
            <p:ph type="tbl" sz="quarter" idx="13"/>
          </p:nvPr>
        </p:nvSpPr>
        <p:spPr>
          <a:xfrm>
            <a:off x="1698625" y="2824163"/>
            <a:ext cx="8540750" cy="2843212"/>
          </a:xfrm>
          <a:prstGeom prst="rect">
            <a:avLst/>
          </a:prstGeom>
        </p:spPr>
        <p:txBody>
          <a:bodyPr/>
          <a:lstStyle/>
          <a:p>
            <a:endParaRPr lang="sl-SI"/>
          </a:p>
        </p:txBody>
      </p:sp>
    </p:spTree>
    <p:extLst>
      <p:ext uri="{BB962C8B-B14F-4D97-AF65-F5344CB8AC3E}">
        <p14:creationId xmlns:p14="http://schemas.microsoft.com/office/powerpoint/2010/main" val="197611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1 slide4">
    <p:spTree>
      <p:nvGrpSpPr>
        <p:cNvPr id="1" name=""/>
        <p:cNvGrpSpPr/>
        <p:nvPr/>
      </p:nvGrpSpPr>
      <p:grpSpPr>
        <a:xfrm>
          <a:off x="0" y="0"/>
          <a:ext cx="0" cy="0"/>
          <a:chOff x="0" y="0"/>
          <a:chExt cx="0" cy="0"/>
        </a:xfrm>
      </p:grpSpPr>
      <p:sp>
        <p:nvSpPr>
          <p:cNvPr id="4" name="Označba mesta vsebine 15">
            <a:extLst>
              <a:ext uri="{FF2B5EF4-FFF2-40B4-BE49-F238E27FC236}">
                <a16:creationId xmlns:a16="http://schemas.microsoft.com/office/drawing/2014/main" id="{008C8BFF-56B3-03B8-BA87-EADB94E99CF2}"/>
              </a:ext>
            </a:extLst>
          </p:cNvPr>
          <p:cNvSpPr>
            <a:spLocks noGrp="1"/>
          </p:cNvSpPr>
          <p:nvPr>
            <p:ph sz="quarter" idx="10"/>
          </p:nvPr>
        </p:nvSpPr>
        <p:spPr>
          <a:xfrm>
            <a:off x="7096246" y="1634127"/>
            <a:ext cx="4790954" cy="626564"/>
          </a:xfrm>
          <a:prstGeom prst="rect">
            <a:avLst/>
          </a:prstGeom>
        </p:spPr>
        <p:txBody>
          <a:bodyPr lIns="0" tIns="0" rIns="0" bIns="0"/>
          <a:lstStyle>
            <a:lvl1pPr marL="0" indent="0">
              <a:buFontTx/>
              <a:buNone/>
              <a:defRPr sz="4200" b="1">
                <a:solidFill>
                  <a:srgbClr val="292B82"/>
                </a:solidFill>
                <a:latin typeface="Calibri" panose="020F0502020204030204" pitchFamily="34" charset="0"/>
                <a:cs typeface="Calibri" panose="020F0502020204030204" pitchFamily="34" charset="0"/>
              </a:defRPr>
            </a:lvl1pPr>
            <a:lvl2pPr marL="457200" indent="0">
              <a:buFontTx/>
              <a:buNone/>
              <a:defRPr sz="4200" b="1">
                <a:solidFill>
                  <a:srgbClr val="292B82"/>
                </a:solidFill>
                <a:latin typeface="Calibri" panose="020F0502020204030204" pitchFamily="34" charset="0"/>
                <a:cs typeface="Calibri" panose="020F0502020204030204" pitchFamily="34" charset="0"/>
              </a:defRPr>
            </a:lvl2pPr>
            <a:lvl3pPr marL="914400" indent="0">
              <a:buFontTx/>
              <a:buNone/>
              <a:defRPr sz="4200" b="1">
                <a:solidFill>
                  <a:srgbClr val="292B82"/>
                </a:solidFill>
                <a:latin typeface="Calibri" panose="020F0502020204030204" pitchFamily="34" charset="0"/>
                <a:cs typeface="Calibri" panose="020F0502020204030204" pitchFamily="34" charset="0"/>
              </a:defRPr>
            </a:lvl3pPr>
            <a:lvl4pPr marL="1371600" indent="0">
              <a:buFontTx/>
              <a:buNone/>
              <a:defRPr sz="4200" b="1">
                <a:solidFill>
                  <a:srgbClr val="292B82"/>
                </a:solidFill>
                <a:latin typeface="Calibri" panose="020F0502020204030204" pitchFamily="34" charset="0"/>
                <a:cs typeface="Calibri" panose="020F0502020204030204" pitchFamily="34" charset="0"/>
              </a:defRPr>
            </a:lvl4pPr>
            <a:lvl5pPr marL="1828800" indent="0">
              <a:buFontTx/>
              <a:buNone/>
              <a:defRPr sz="4200" b="1">
                <a:solidFill>
                  <a:srgbClr val="292B82"/>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5" name="Označba mesta vsebine 15">
            <a:extLst>
              <a:ext uri="{FF2B5EF4-FFF2-40B4-BE49-F238E27FC236}">
                <a16:creationId xmlns:a16="http://schemas.microsoft.com/office/drawing/2014/main" id="{FC383440-6C21-A830-14EA-1E0941D13C3E}"/>
              </a:ext>
            </a:extLst>
          </p:cNvPr>
          <p:cNvSpPr>
            <a:spLocks noGrp="1"/>
          </p:cNvSpPr>
          <p:nvPr>
            <p:ph sz="quarter" idx="12"/>
          </p:nvPr>
        </p:nvSpPr>
        <p:spPr>
          <a:xfrm>
            <a:off x="7109564" y="3217125"/>
            <a:ext cx="4538150" cy="1918867"/>
          </a:xfrm>
          <a:prstGeom prst="rect">
            <a:avLst/>
          </a:prstGeom>
        </p:spPr>
        <p:txBody>
          <a:bodyPr lIns="0" tIns="0" rIns="0" bIns="0"/>
          <a:lstStyle>
            <a:lvl1pPr marL="2857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1pPr>
            <a:lvl2pPr marL="7429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2pPr>
            <a:lvl3pPr marL="12001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3pPr>
            <a:lvl4pPr marL="16573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4pPr>
            <a:lvl5pPr marL="2114550" indent="-285750">
              <a:buClr>
                <a:srgbClr val="B6D6A5"/>
              </a:buClr>
              <a:buFont typeface="Arial" panose="020B0604020202020204" pitchFamily="34" charset="0"/>
              <a:buChar char="•"/>
              <a:defRPr sz="1600" b="0">
                <a:solidFill>
                  <a:srgbClr val="656565"/>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6" name="Označba mesta slike 5">
            <a:extLst>
              <a:ext uri="{FF2B5EF4-FFF2-40B4-BE49-F238E27FC236}">
                <a16:creationId xmlns:a16="http://schemas.microsoft.com/office/drawing/2014/main" id="{5A6EB440-BAA1-DEC0-D17D-91229B3D8E10}"/>
              </a:ext>
            </a:extLst>
          </p:cNvPr>
          <p:cNvSpPr>
            <a:spLocks noGrp="1"/>
          </p:cNvSpPr>
          <p:nvPr>
            <p:ph type="pic" sz="quarter" idx="13"/>
          </p:nvPr>
        </p:nvSpPr>
        <p:spPr>
          <a:xfrm>
            <a:off x="522514" y="914400"/>
            <a:ext cx="5789221" cy="3085778"/>
          </a:xfrm>
          <a:prstGeom prst="rect">
            <a:avLst/>
          </a:prstGeom>
        </p:spPr>
        <p:txBody>
          <a:bodyPr/>
          <a:lstStyle/>
          <a:p>
            <a:endParaRPr lang="sl-SI"/>
          </a:p>
        </p:txBody>
      </p:sp>
      <p:sp>
        <p:nvSpPr>
          <p:cNvPr id="7" name="Označba mesta slike 5">
            <a:extLst>
              <a:ext uri="{FF2B5EF4-FFF2-40B4-BE49-F238E27FC236}">
                <a16:creationId xmlns:a16="http://schemas.microsoft.com/office/drawing/2014/main" id="{C3295926-6B3D-98FA-1146-7909643B74B2}"/>
              </a:ext>
            </a:extLst>
          </p:cNvPr>
          <p:cNvSpPr>
            <a:spLocks noGrp="1"/>
          </p:cNvSpPr>
          <p:nvPr>
            <p:ph type="pic" sz="quarter" idx="14"/>
          </p:nvPr>
        </p:nvSpPr>
        <p:spPr>
          <a:xfrm>
            <a:off x="522724" y="4000178"/>
            <a:ext cx="2894400" cy="2349107"/>
          </a:xfrm>
          <a:prstGeom prst="rect">
            <a:avLst/>
          </a:prstGeom>
          <a:ln>
            <a:noFill/>
          </a:ln>
        </p:spPr>
        <p:txBody>
          <a:bodyPr/>
          <a:lstStyle/>
          <a:p>
            <a:endParaRPr lang="sl-SI"/>
          </a:p>
        </p:txBody>
      </p:sp>
      <p:sp>
        <p:nvSpPr>
          <p:cNvPr id="9" name="Označba mesta vsebine 8">
            <a:extLst>
              <a:ext uri="{FF2B5EF4-FFF2-40B4-BE49-F238E27FC236}">
                <a16:creationId xmlns:a16="http://schemas.microsoft.com/office/drawing/2014/main" id="{6F1BDC64-3BF2-4A96-3CEB-A42D172F1F0B}"/>
              </a:ext>
            </a:extLst>
          </p:cNvPr>
          <p:cNvSpPr>
            <a:spLocks noGrp="1"/>
          </p:cNvSpPr>
          <p:nvPr>
            <p:ph sz="quarter" idx="15"/>
          </p:nvPr>
        </p:nvSpPr>
        <p:spPr>
          <a:xfrm>
            <a:off x="3417124" y="3999332"/>
            <a:ext cx="2894400" cy="2350800"/>
          </a:xfrm>
          <a:prstGeom prst="rect">
            <a:avLst/>
          </a:prstGeom>
          <a:solidFill>
            <a:srgbClr val="292B82"/>
          </a:solidFill>
        </p:spPr>
        <p:txBody>
          <a:bodyPr lIns="360000" tIns="360000" rIns="360000" bIns="360000" anchor="ctr" anchorCtr="0"/>
          <a:lstStyle>
            <a:lvl1pPr marL="0" indent="0" algn="ctr">
              <a:buNone/>
              <a:defRPr sz="1600">
                <a:solidFill>
                  <a:schemeClr val="bg1"/>
                </a:solidFill>
                <a:latin typeface="Calibri" panose="020F0502020204030204" pitchFamily="34" charset="0"/>
                <a:cs typeface="Calibri" panose="020F0502020204030204" pitchFamily="34" charset="0"/>
              </a:defRPr>
            </a:lvl1pPr>
            <a:lvl2pPr marL="457200" indent="0" algn="ctr">
              <a:buNone/>
              <a:defRPr sz="1600">
                <a:solidFill>
                  <a:schemeClr val="bg1"/>
                </a:solidFill>
                <a:latin typeface="Calibri" panose="020F0502020204030204" pitchFamily="34" charset="0"/>
                <a:cs typeface="Calibri" panose="020F0502020204030204" pitchFamily="34" charset="0"/>
              </a:defRPr>
            </a:lvl2pPr>
            <a:lvl3pPr marL="914400" indent="0" algn="ctr">
              <a:buNone/>
              <a:defRPr sz="1600">
                <a:solidFill>
                  <a:schemeClr val="bg1"/>
                </a:solidFill>
                <a:latin typeface="Calibri" panose="020F0502020204030204" pitchFamily="34" charset="0"/>
                <a:cs typeface="Calibri" panose="020F0502020204030204" pitchFamily="34" charset="0"/>
              </a:defRPr>
            </a:lvl3pPr>
            <a:lvl4pPr marL="1371600" indent="0" algn="ctr">
              <a:buNone/>
              <a:defRPr sz="1600">
                <a:solidFill>
                  <a:schemeClr val="bg1"/>
                </a:solidFill>
                <a:latin typeface="Calibri" panose="020F0502020204030204" pitchFamily="34" charset="0"/>
                <a:cs typeface="Calibri" panose="020F0502020204030204" pitchFamily="34" charset="0"/>
              </a:defRPr>
            </a:lvl4pPr>
            <a:lvl5pPr marL="1828800" indent="0" algn="ctr">
              <a:buNone/>
              <a:defRPr sz="1600">
                <a:solidFill>
                  <a:schemeClr val="bg1"/>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295968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1 slide5">
    <p:spTree>
      <p:nvGrpSpPr>
        <p:cNvPr id="1" name=""/>
        <p:cNvGrpSpPr/>
        <p:nvPr/>
      </p:nvGrpSpPr>
      <p:grpSpPr>
        <a:xfrm>
          <a:off x="0" y="0"/>
          <a:ext cx="0" cy="0"/>
          <a:chOff x="0" y="0"/>
          <a:chExt cx="0" cy="0"/>
        </a:xfrm>
      </p:grpSpPr>
      <p:sp>
        <p:nvSpPr>
          <p:cNvPr id="4" name="Označba mesta vsebine 15">
            <a:extLst>
              <a:ext uri="{FF2B5EF4-FFF2-40B4-BE49-F238E27FC236}">
                <a16:creationId xmlns:a16="http://schemas.microsoft.com/office/drawing/2014/main" id="{008C8BFF-56B3-03B8-BA87-EADB94E99CF2}"/>
              </a:ext>
            </a:extLst>
          </p:cNvPr>
          <p:cNvSpPr>
            <a:spLocks noGrp="1"/>
          </p:cNvSpPr>
          <p:nvPr>
            <p:ph sz="quarter" idx="10"/>
          </p:nvPr>
        </p:nvSpPr>
        <p:spPr>
          <a:xfrm>
            <a:off x="940254" y="1541714"/>
            <a:ext cx="3800621" cy="626564"/>
          </a:xfrm>
          <a:prstGeom prst="rect">
            <a:avLst/>
          </a:prstGeom>
        </p:spPr>
        <p:txBody>
          <a:bodyPr lIns="0" tIns="0" rIns="0" bIns="0"/>
          <a:lstStyle>
            <a:lvl1pPr marL="0" indent="0">
              <a:buFontTx/>
              <a:buNone/>
              <a:defRPr sz="2500" b="1">
                <a:solidFill>
                  <a:srgbClr val="292B82"/>
                </a:solidFill>
                <a:latin typeface="Calibri" panose="020F0502020204030204" pitchFamily="34" charset="0"/>
                <a:cs typeface="Calibri" panose="020F0502020204030204" pitchFamily="34" charset="0"/>
              </a:defRPr>
            </a:lvl1pPr>
            <a:lvl2pPr marL="457200" indent="0">
              <a:buFontTx/>
              <a:buNone/>
              <a:defRPr sz="2500" b="1">
                <a:solidFill>
                  <a:srgbClr val="292B82"/>
                </a:solidFill>
                <a:latin typeface="Calibri" panose="020F0502020204030204" pitchFamily="34" charset="0"/>
                <a:cs typeface="Calibri" panose="020F0502020204030204" pitchFamily="34" charset="0"/>
              </a:defRPr>
            </a:lvl2pPr>
            <a:lvl3pPr marL="914400" indent="0">
              <a:buFontTx/>
              <a:buNone/>
              <a:defRPr sz="2500" b="1">
                <a:solidFill>
                  <a:srgbClr val="292B82"/>
                </a:solidFill>
                <a:latin typeface="Calibri" panose="020F0502020204030204" pitchFamily="34" charset="0"/>
                <a:cs typeface="Calibri" panose="020F0502020204030204" pitchFamily="34" charset="0"/>
              </a:defRPr>
            </a:lvl3pPr>
            <a:lvl4pPr marL="1371600" indent="0">
              <a:buFontTx/>
              <a:buNone/>
              <a:defRPr sz="2500" b="1">
                <a:solidFill>
                  <a:srgbClr val="292B82"/>
                </a:solidFill>
                <a:latin typeface="Calibri" panose="020F0502020204030204" pitchFamily="34" charset="0"/>
                <a:cs typeface="Calibri" panose="020F0502020204030204" pitchFamily="34" charset="0"/>
              </a:defRPr>
            </a:lvl4pPr>
            <a:lvl5pPr marL="1828800" indent="0">
              <a:buFontTx/>
              <a:buNone/>
              <a:defRPr sz="2500" b="1">
                <a:solidFill>
                  <a:srgbClr val="292B82"/>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7" name="Označba mesta slike 5">
            <a:extLst>
              <a:ext uri="{FF2B5EF4-FFF2-40B4-BE49-F238E27FC236}">
                <a16:creationId xmlns:a16="http://schemas.microsoft.com/office/drawing/2014/main" id="{C3295926-6B3D-98FA-1146-7909643B74B2}"/>
              </a:ext>
            </a:extLst>
          </p:cNvPr>
          <p:cNvSpPr>
            <a:spLocks noGrp="1"/>
          </p:cNvSpPr>
          <p:nvPr>
            <p:ph type="pic" sz="quarter" idx="14"/>
          </p:nvPr>
        </p:nvSpPr>
        <p:spPr>
          <a:xfrm>
            <a:off x="940254" y="2482085"/>
            <a:ext cx="3800621" cy="3160834"/>
          </a:xfrm>
          <a:prstGeom prst="rect">
            <a:avLst/>
          </a:prstGeom>
          <a:ln>
            <a:noFill/>
          </a:ln>
        </p:spPr>
        <p:txBody>
          <a:bodyPr/>
          <a:lstStyle/>
          <a:p>
            <a:endParaRPr lang="sl-SI"/>
          </a:p>
        </p:txBody>
      </p:sp>
      <p:sp>
        <p:nvSpPr>
          <p:cNvPr id="8" name="Označba mesta vsebine 15">
            <a:extLst>
              <a:ext uri="{FF2B5EF4-FFF2-40B4-BE49-F238E27FC236}">
                <a16:creationId xmlns:a16="http://schemas.microsoft.com/office/drawing/2014/main" id="{7B4D39F5-100E-A09A-042C-2EAD4F965788}"/>
              </a:ext>
            </a:extLst>
          </p:cNvPr>
          <p:cNvSpPr>
            <a:spLocks noGrp="1"/>
          </p:cNvSpPr>
          <p:nvPr>
            <p:ph sz="quarter" idx="15"/>
          </p:nvPr>
        </p:nvSpPr>
        <p:spPr>
          <a:xfrm>
            <a:off x="5045326" y="1541714"/>
            <a:ext cx="3800621" cy="626564"/>
          </a:xfrm>
          <a:prstGeom prst="rect">
            <a:avLst/>
          </a:prstGeom>
        </p:spPr>
        <p:txBody>
          <a:bodyPr lIns="0" tIns="0" rIns="0" bIns="0"/>
          <a:lstStyle>
            <a:lvl1pPr marL="0" indent="0">
              <a:buFontTx/>
              <a:buNone/>
              <a:defRPr sz="2500" b="1">
                <a:solidFill>
                  <a:srgbClr val="292B82"/>
                </a:solidFill>
                <a:latin typeface="Calibri" panose="020F0502020204030204" pitchFamily="34" charset="0"/>
                <a:cs typeface="Calibri" panose="020F0502020204030204" pitchFamily="34" charset="0"/>
              </a:defRPr>
            </a:lvl1pPr>
            <a:lvl2pPr marL="457200" indent="0">
              <a:buFontTx/>
              <a:buNone/>
              <a:defRPr sz="2500" b="1">
                <a:solidFill>
                  <a:srgbClr val="292B82"/>
                </a:solidFill>
                <a:latin typeface="Calibri" panose="020F0502020204030204" pitchFamily="34" charset="0"/>
                <a:cs typeface="Calibri" panose="020F0502020204030204" pitchFamily="34" charset="0"/>
              </a:defRPr>
            </a:lvl2pPr>
            <a:lvl3pPr marL="914400" indent="0">
              <a:buFontTx/>
              <a:buNone/>
              <a:defRPr sz="2500" b="1">
                <a:solidFill>
                  <a:srgbClr val="292B82"/>
                </a:solidFill>
                <a:latin typeface="Calibri" panose="020F0502020204030204" pitchFamily="34" charset="0"/>
                <a:cs typeface="Calibri" panose="020F0502020204030204" pitchFamily="34" charset="0"/>
              </a:defRPr>
            </a:lvl3pPr>
            <a:lvl4pPr marL="1371600" indent="0">
              <a:buFontTx/>
              <a:buNone/>
              <a:defRPr sz="2500" b="1">
                <a:solidFill>
                  <a:srgbClr val="292B82"/>
                </a:solidFill>
                <a:latin typeface="Calibri" panose="020F0502020204030204" pitchFamily="34" charset="0"/>
                <a:cs typeface="Calibri" panose="020F0502020204030204" pitchFamily="34" charset="0"/>
              </a:defRPr>
            </a:lvl4pPr>
            <a:lvl5pPr marL="1828800" indent="0">
              <a:buFontTx/>
              <a:buNone/>
              <a:defRPr sz="2500" b="1">
                <a:solidFill>
                  <a:srgbClr val="292B82"/>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10" name="Označba mesta slike 5">
            <a:extLst>
              <a:ext uri="{FF2B5EF4-FFF2-40B4-BE49-F238E27FC236}">
                <a16:creationId xmlns:a16="http://schemas.microsoft.com/office/drawing/2014/main" id="{A965CD9F-0FD0-D725-76E4-BC265937318B}"/>
              </a:ext>
            </a:extLst>
          </p:cNvPr>
          <p:cNvSpPr>
            <a:spLocks noGrp="1"/>
          </p:cNvSpPr>
          <p:nvPr>
            <p:ph type="pic" sz="quarter" idx="16"/>
          </p:nvPr>
        </p:nvSpPr>
        <p:spPr>
          <a:xfrm>
            <a:off x="5045326" y="2482085"/>
            <a:ext cx="3800621" cy="3160834"/>
          </a:xfrm>
          <a:prstGeom prst="rect">
            <a:avLst/>
          </a:prstGeom>
          <a:ln>
            <a:noFill/>
          </a:ln>
        </p:spPr>
        <p:txBody>
          <a:bodyPr/>
          <a:lstStyle/>
          <a:p>
            <a:endParaRPr lang="sl-SI"/>
          </a:p>
        </p:txBody>
      </p:sp>
    </p:spTree>
    <p:extLst>
      <p:ext uri="{BB962C8B-B14F-4D97-AF65-F5344CB8AC3E}">
        <p14:creationId xmlns:p14="http://schemas.microsoft.com/office/powerpoint/2010/main" val="115459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aslovni diapozitiv">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23F4DA40-7142-5C36-9405-4F0334506665}"/>
              </a:ext>
            </a:extLst>
          </p:cNvPr>
          <p:cNvSpPr/>
          <p:nvPr userDrawn="1"/>
        </p:nvSpPr>
        <p:spPr>
          <a:xfrm>
            <a:off x="0" y="0"/>
            <a:ext cx="12192000" cy="6858000"/>
          </a:xfrm>
          <a:prstGeom prst="rect">
            <a:avLst/>
          </a:prstGeom>
          <a:solidFill>
            <a:srgbClr val="2D3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Elipsa 12">
            <a:extLst>
              <a:ext uri="{FF2B5EF4-FFF2-40B4-BE49-F238E27FC236}">
                <a16:creationId xmlns:a16="http://schemas.microsoft.com/office/drawing/2014/main" id="{635B3B2D-56FE-49AA-5998-11128D302DE8}"/>
              </a:ext>
            </a:extLst>
          </p:cNvPr>
          <p:cNvSpPr/>
          <p:nvPr userDrawn="1"/>
        </p:nvSpPr>
        <p:spPr>
          <a:xfrm>
            <a:off x="5602330" y="-3734842"/>
            <a:ext cx="10569488" cy="10240915"/>
          </a:xfrm>
          <a:prstGeom prst="ellipse">
            <a:avLst/>
          </a:prstGeom>
          <a:solidFill>
            <a:srgbClr val="2C2D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Elipsa 10">
            <a:extLst>
              <a:ext uri="{FF2B5EF4-FFF2-40B4-BE49-F238E27FC236}">
                <a16:creationId xmlns:a16="http://schemas.microsoft.com/office/drawing/2014/main" id="{C5A93540-D75F-98F0-2DA6-B6A8AF9C082D}"/>
              </a:ext>
            </a:extLst>
          </p:cNvPr>
          <p:cNvSpPr/>
          <p:nvPr userDrawn="1"/>
        </p:nvSpPr>
        <p:spPr>
          <a:xfrm>
            <a:off x="7634197" y="-1867262"/>
            <a:ext cx="6505755" cy="6505755"/>
          </a:xfrm>
          <a:prstGeom prst="ellipse">
            <a:avLst/>
          </a:prstGeom>
          <a:solidFill>
            <a:srgbClr val="272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Elipsa 13">
            <a:extLst>
              <a:ext uri="{FF2B5EF4-FFF2-40B4-BE49-F238E27FC236}">
                <a16:creationId xmlns:a16="http://schemas.microsoft.com/office/drawing/2014/main" id="{C68123CD-8092-9211-1950-B8CB136FDFFA}"/>
              </a:ext>
            </a:extLst>
          </p:cNvPr>
          <p:cNvSpPr/>
          <p:nvPr userDrawn="1"/>
        </p:nvSpPr>
        <p:spPr>
          <a:xfrm>
            <a:off x="-954090" y="3501523"/>
            <a:ext cx="4350433" cy="4350433"/>
          </a:xfrm>
          <a:prstGeom prst="ellipse">
            <a:avLst/>
          </a:prstGeom>
          <a:solidFill>
            <a:srgbClr val="29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ravokotnik 9">
            <a:extLst>
              <a:ext uri="{FF2B5EF4-FFF2-40B4-BE49-F238E27FC236}">
                <a16:creationId xmlns:a16="http://schemas.microsoft.com/office/drawing/2014/main" id="{0F3F681F-FC7E-A448-045D-DE5CE3C9EB88}"/>
              </a:ext>
            </a:extLst>
          </p:cNvPr>
          <p:cNvSpPr/>
          <p:nvPr userDrawn="1"/>
        </p:nvSpPr>
        <p:spPr>
          <a:xfrm>
            <a:off x="1421985" y="6538893"/>
            <a:ext cx="5169158" cy="319107"/>
          </a:xfrm>
          <a:prstGeom prst="rect">
            <a:avLst/>
          </a:prstGeom>
          <a:solidFill>
            <a:srgbClr val="B6D6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Označba mesta vsebine 15">
            <a:extLst>
              <a:ext uri="{FF2B5EF4-FFF2-40B4-BE49-F238E27FC236}">
                <a16:creationId xmlns:a16="http://schemas.microsoft.com/office/drawing/2014/main" id="{80CA2738-58A1-1489-D4E1-B004C5A10ECB}"/>
              </a:ext>
            </a:extLst>
          </p:cNvPr>
          <p:cNvSpPr>
            <a:spLocks noGrp="1"/>
          </p:cNvSpPr>
          <p:nvPr>
            <p:ph sz="quarter" idx="10"/>
          </p:nvPr>
        </p:nvSpPr>
        <p:spPr>
          <a:xfrm>
            <a:off x="1462405" y="3383734"/>
            <a:ext cx="8674372" cy="626564"/>
          </a:xfrm>
          <a:prstGeom prst="rect">
            <a:avLst/>
          </a:prstGeom>
        </p:spPr>
        <p:txBody>
          <a:bodyPr lIns="0" tIns="0" rIns="0" bIns="0"/>
          <a:lstStyle>
            <a:lvl1pPr marL="0" indent="0">
              <a:buFontTx/>
              <a:buNone/>
              <a:defRPr sz="4400" b="1">
                <a:solidFill>
                  <a:schemeClr val="bg1"/>
                </a:solidFill>
                <a:latin typeface="Calibri" panose="020F0502020204030204" pitchFamily="34" charset="0"/>
                <a:cs typeface="Calibri" panose="020F0502020204030204" pitchFamily="34" charset="0"/>
              </a:defRPr>
            </a:lvl1pPr>
            <a:lvl2pPr marL="457200" indent="0">
              <a:buFontTx/>
              <a:buNone/>
              <a:defRPr sz="4400" b="1">
                <a:solidFill>
                  <a:schemeClr val="bg1"/>
                </a:solidFill>
                <a:latin typeface="Calibri" panose="020F0502020204030204" pitchFamily="34" charset="0"/>
                <a:cs typeface="Calibri" panose="020F0502020204030204" pitchFamily="34" charset="0"/>
              </a:defRPr>
            </a:lvl2pPr>
            <a:lvl3pPr marL="914400" indent="0">
              <a:buFontTx/>
              <a:buNone/>
              <a:defRPr sz="4400" b="1">
                <a:solidFill>
                  <a:schemeClr val="bg1"/>
                </a:solidFill>
                <a:latin typeface="Calibri" panose="020F0502020204030204" pitchFamily="34" charset="0"/>
                <a:cs typeface="Calibri" panose="020F0502020204030204" pitchFamily="34" charset="0"/>
              </a:defRPr>
            </a:lvl3pPr>
            <a:lvl4pPr marL="1371600" indent="0">
              <a:buFontTx/>
              <a:buNone/>
              <a:defRPr sz="4400" b="1">
                <a:solidFill>
                  <a:schemeClr val="bg1"/>
                </a:solidFill>
                <a:latin typeface="Calibri" panose="020F0502020204030204" pitchFamily="34" charset="0"/>
                <a:cs typeface="Calibri" panose="020F0502020204030204" pitchFamily="34" charset="0"/>
              </a:defRPr>
            </a:lvl4pPr>
            <a:lvl5pPr marL="1828800" indent="0">
              <a:buFontTx/>
              <a:buNone/>
              <a:defRPr sz="4400" b="1">
                <a:solidFill>
                  <a:schemeClr val="bg1"/>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17" name="Označba mesta vsebine 15">
            <a:extLst>
              <a:ext uri="{FF2B5EF4-FFF2-40B4-BE49-F238E27FC236}">
                <a16:creationId xmlns:a16="http://schemas.microsoft.com/office/drawing/2014/main" id="{C8199C4A-B14F-C691-BD04-9B5A402300DF}"/>
              </a:ext>
            </a:extLst>
          </p:cNvPr>
          <p:cNvSpPr>
            <a:spLocks noGrp="1"/>
          </p:cNvSpPr>
          <p:nvPr>
            <p:ph sz="quarter" idx="11"/>
          </p:nvPr>
        </p:nvSpPr>
        <p:spPr>
          <a:xfrm>
            <a:off x="1424923" y="4389512"/>
            <a:ext cx="8674372" cy="345774"/>
          </a:xfrm>
          <a:prstGeom prst="rect">
            <a:avLst/>
          </a:prstGeom>
        </p:spPr>
        <p:txBody>
          <a:bodyPr lIns="0" tIns="0" rIns="0" bIns="0"/>
          <a:lstStyle>
            <a:lvl1pPr marL="0" indent="0">
              <a:buFontTx/>
              <a:buNone/>
              <a:defRPr sz="2200" b="0">
                <a:solidFill>
                  <a:schemeClr val="bg1"/>
                </a:solidFill>
                <a:latin typeface="Calibri" panose="020F0502020204030204" pitchFamily="34" charset="0"/>
                <a:cs typeface="Calibri" panose="020F0502020204030204" pitchFamily="34" charset="0"/>
              </a:defRPr>
            </a:lvl1pPr>
            <a:lvl2pPr marL="457200" indent="0">
              <a:buFontTx/>
              <a:buNone/>
              <a:defRPr sz="2200" b="0">
                <a:solidFill>
                  <a:schemeClr val="bg1"/>
                </a:solidFill>
                <a:latin typeface="Calibri" panose="020F0502020204030204" pitchFamily="34" charset="0"/>
                <a:cs typeface="Calibri" panose="020F0502020204030204" pitchFamily="34" charset="0"/>
              </a:defRPr>
            </a:lvl2pPr>
            <a:lvl3pPr marL="914400" indent="0">
              <a:buFontTx/>
              <a:buNone/>
              <a:defRPr sz="2200" b="0">
                <a:solidFill>
                  <a:schemeClr val="bg1"/>
                </a:solidFill>
                <a:latin typeface="Calibri" panose="020F0502020204030204" pitchFamily="34" charset="0"/>
                <a:cs typeface="Calibri" panose="020F0502020204030204" pitchFamily="34" charset="0"/>
              </a:defRPr>
            </a:lvl3pPr>
            <a:lvl4pPr marL="1371600" indent="0">
              <a:buFontTx/>
              <a:buNone/>
              <a:defRPr sz="2200" b="0">
                <a:solidFill>
                  <a:schemeClr val="bg1"/>
                </a:solidFill>
                <a:latin typeface="Calibri" panose="020F0502020204030204" pitchFamily="34" charset="0"/>
                <a:cs typeface="Calibri" panose="020F0502020204030204" pitchFamily="34" charset="0"/>
              </a:defRPr>
            </a:lvl4pPr>
            <a:lvl5pPr marL="1828800" indent="0">
              <a:buFontTx/>
              <a:buNone/>
              <a:defRPr sz="2200" b="0">
                <a:solidFill>
                  <a:schemeClr val="bg1"/>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18" name="Označba mesta vsebine 15">
            <a:extLst>
              <a:ext uri="{FF2B5EF4-FFF2-40B4-BE49-F238E27FC236}">
                <a16:creationId xmlns:a16="http://schemas.microsoft.com/office/drawing/2014/main" id="{DF57B826-A97E-7075-E705-C09FDD0D4EF0}"/>
              </a:ext>
            </a:extLst>
          </p:cNvPr>
          <p:cNvSpPr>
            <a:spLocks noGrp="1"/>
          </p:cNvSpPr>
          <p:nvPr>
            <p:ph sz="quarter" idx="12"/>
          </p:nvPr>
        </p:nvSpPr>
        <p:spPr>
          <a:xfrm>
            <a:off x="1424923" y="5325921"/>
            <a:ext cx="8674372" cy="345774"/>
          </a:xfrm>
          <a:prstGeom prst="rect">
            <a:avLst/>
          </a:prstGeom>
        </p:spPr>
        <p:txBody>
          <a:bodyPr lIns="0" tIns="0" rIns="0" bIns="0"/>
          <a:lstStyle>
            <a:lvl1pPr marL="0" indent="0">
              <a:buFontTx/>
              <a:buNone/>
              <a:defRPr sz="1600" b="0">
                <a:solidFill>
                  <a:schemeClr val="bg1"/>
                </a:solidFill>
                <a:latin typeface="Calibri" panose="020F0502020204030204" pitchFamily="34" charset="0"/>
                <a:cs typeface="Calibri" panose="020F0502020204030204" pitchFamily="34" charset="0"/>
              </a:defRPr>
            </a:lvl1pPr>
            <a:lvl2pPr marL="457200" indent="0">
              <a:buFontTx/>
              <a:buNone/>
              <a:defRPr sz="1600" b="0">
                <a:solidFill>
                  <a:schemeClr val="bg1"/>
                </a:solidFill>
                <a:latin typeface="Calibri" panose="020F0502020204030204" pitchFamily="34" charset="0"/>
                <a:cs typeface="Calibri" panose="020F0502020204030204" pitchFamily="34" charset="0"/>
              </a:defRPr>
            </a:lvl2pPr>
            <a:lvl3pPr marL="914400" indent="0">
              <a:buFontTx/>
              <a:buNone/>
              <a:defRPr sz="1600" b="0">
                <a:solidFill>
                  <a:schemeClr val="bg1"/>
                </a:solidFill>
                <a:latin typeface="Calibri" panose="020F0502020204030204" pitchFamily="34" charset="0"/>
                <a:cs typeface="Calibri" panose="020F0502020204030204" pitchFamily="34" charset="0"/>
              </a:defRPr>
            </a:lvl3pPr>
            <a:lvl4pPr marL="1371600" indent="0">
              <a:buFontTx/>
              <a:buNone/>
              <a:defRPr sz="1600" b="0">
                <a:solidFill>
                  <a:schemeClr val="bg1"/>
                </a:solidFill>
                <a:latin typeface="Calibri" panose="020F0502020204030204" pitchFamily="34" charset="0"/>
                <a:cs typeface="Calibri" panose="020F0502020204030204" pitchFamily="34" charset="0"/>
              </a:defRPr>
            </a:lvl4pPr>
            <a:lvl5pPr marL="1828800" indent="0">
              <a:buFontTx/>
              <a:buNone/>
              <a:defRPr sz="1600" b="0">
                <a:solidFill>
                  <a:schemeClr val="bg1"/>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pic>
        <p:nvPicPr>
          <p:cNvPr id="8" name="Grafika 7">
            <a:extLst>
              <a:ext uri="{FF2B5EF4-FFF2-40B4-BE49-F238E27FC236}">
                <a16:creationId xmlns:a16="http://schemas.microsoft.com/office/drawing/2014/main" id="{B8E3A43B-B8A4-024F-F90D-E5ED0A3189C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944423" y="685176"/>
            <a:ext cx="2571203" cy="598250"/>
          </a:xfrm>
          <a:prstGeom prst="rect">
            <a:avLst/>
          </a:prstGeom>
        </p:spPr>
      </p:pic>
    </p:spTree>
    <p:extLst>
      <p:ext uri="{BB962C8B-B14F-4D97-AF65-F5344CB8AC3E}">
        <p14:creationId xmlns:p14="http://schemas.microsoft.com/office/powerpoint/2010/main" val="2563076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Kazalo">
    <p:spTree>
      <p:nvGrpSpPr>
        <p:cNvPr id="1" name=""/>
        <p:cNvGrpSpPr/>
        <p:nvPr/>
      </p:nvGrpSpPr>
      <p:grpSpPr>
        <a:xfrm>
          <a:off x="0" y="0"/>
          <a:ext cx="0" cy="0"/>
          <a:chOff x="0" y="0"/>
          <a:chExt cx="0" cy="0"/>
        </a:xfrm>
      </p:grpSpPr>
      <p:sp>
        <p:nvSpPr>
          <p:cNvPr id="5" name="Elipsa 4">
            <a:extLst>
              <a:ext uri="{FF2B5EF4-FFF2-40B4-BE49-F238E27FC236}">
                <a16:creationId xmlns:a16="http://schemas.microsoft.com/office/drawing/2014/main" id="{2438B740-05CC-3662-AD1A-36A321E9A278}"/>
              </a:ext>
            </a:extLst>
          </p:cNvPr>
          <p:cNvSpPr/>
          <p:nvPr userDrawn="1"/>
        </p:nvSpPr>
        <p:spPr>
          <a:xfrm>
            <a:off x="5602330" y="-3734842"/>
            <a:ext cx="10569488" cy="10240915"/>
          </a:xfrm>
          <a:prstGeom prst="ellipse">
            <a:avLst/>
          </a:prstGeom>
          <a:solidFill>
            <a:srgbClr val="FBFD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Elipsa 5">
            <a:extLst>
              <a:ext uri="{FF2B5EF4-FFF2-40B4-BE49-F238E27FC236}">
                <a16:creationId xmlns:a16="http://schemas.microsoft.com/office/drawing/2014/main" id="{A3436A62-9206-0F30-88A3-4F5762D27873}"/>
              </a:ext>
            </a:extLst>
          </p:cNvPr>
          <p:cNvSpPr/>
          <p:nvPr userDrawn="1"/>
        </p:nvSpPr>
        <p:spPr>
          <a:xfrm>
            <a:off x="7634197" y="-1867262"/>
            <a:ext cx="6505755" cy="6505755"/>
          </a:xfrm>
          <a:prstGeom prst="ellipse">
            <a:avLst/>
          </a:prstGeom>
          <a:solidFill>
            <a:srgbClr val="F6F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 name="Grafika 7">
            <a:extLst>
              <a:ext uri="{FF2B5EF4-FFF2-40B4-BE49-F238E27FC236}">
                <a16:creationId xmlns:a16="http://schemas.microsoft.com/office/drawing/2014/main" id="{01D6BDB8-63D0-44CB-CD0D-F47CCF6962E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559761" y="232610"/>
            <a:ext cx="1403639" cy="328780"/>
          </a:xfrm>
          <a:prstGeom prst="rect">
            <a:avLst/>
          </a:prstGeom>
        </p:spPr>
      </p:pic>
    </p:spTree>
    <p:extLst>
      <p:ext uri="{BB962C8B-B14F-4D97-AF65-F5344CB8AC3E}">
        <p14:creationId xmlns:p14="http://schemas.microsoft.com/office/powerpoint/2010/main" val="2767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1 Naslovni diapozitiv">
    <p:spTree>
      <p:nvGrpSpPr>
        <p:cNvPr id="1" name=""/>
        <p:cNvGrpSpPr/>
        <p:nvPr/>
      </p:nvGrpSpPr>
      <p:grpSpPr>
        <a:xfrm>
          <a:off x="0" y="0"/>
          <a:ext cx="0" cy="0"/>
          <a:chOff x="0" y="0"/>
          <a:chExt cx="0" cy="0"/>
        </a:xfrm>
      </p:grpSpPr>
      <p:sp>
        <p:nvSpPr>
          <p:cNvPr id="7" name="Pravokotnik 6">
            <a:extLst>
              <a:ext uri="{FF2B5EF4-FFF2-40B4-BE49-F238E27FC236}">
                <a16:creationId xmlns:a16="http://schemas.microsoft.com/office/drawing/2014/main" id="{B01ACC9C-26A3-C1EA-B5E5-2D5B90CC5D8E}"/>
              </a:ext>
            </a:extLst>
          </p:cNvPr>
          <p:cNvSpPr/>
          <p:nvPr userDrawn="1"/>
        </p:nvSpPr>
        <p:spPr>
          <a:xfrm>
            <a:off x="0" y="0"/>
            <a:ext cx="12192000" cy="6858000"/>
          </a:xfrm>
          <a:prstGeom prst="rect">
            <a:avLst/>
          </a:prstGeom>
          <a:solidFill>
            <a:srgbClr val="2D3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Elipsa 7">
            <a:extLst>
              <a:ext uri="{FF2B5EF4-FFF2-40B4-BE49-F238E27FC236}">
                <a16:creationId xmlns:a16="http://schemas.microsoft.com/office/drawing/2014/main" id="{BEFEAE9A-1D9A-AB1C-C1D2-AA6D8CCFBB65}"/>
              </a:ext>
            </a:extLst>
          </p:cNvPr>
          <p:cNvSpPr/>
          <p:nvPr userDrawn="1"/>
        </p:nvSpPr>
        <p:spPr>
          <a:xfrm>
            <a:off x="5602330" y="-3734842"/>
            <a:ext cx="10569488" cy="10240915"/>
          </a:xfrm>
          <a:prstGeom prst="ellipse">
            <a:avLst/>
          </a:prstGeom>
          <a:solidFill>
            <a:srgbClr val="2C2D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Elipsa 8">
            <a:extLst>
              <a:ext uri="{FF2B5EF4-FFF2-40B4-BE49-F238E27FC236}">
                <a16:creationId xmlns:a16="http://schemas.microsoft.com/office/drawing/2014/main" id="{0881D505-FCD8-0AC9-D8F9-BC6C982EB895}"/>
              </a:ext>
            </a:extLst>
          </p:cNvPr>
          <p:cNvSpPr/>
          <p:nvPr userDrawn="1"/>
        </p:nvSpPr>
        <p:spPr>
          <a:xfrm>
            <a:off x="7634197" y="-1867262"/>
            <a:ext cx="6505755" cy="6505755"/>
          </a:xfrm>
          <a:prstGeom prst="ellipse">
            <a:avLst/>
          </a:prstGeom>
          <a:solidFill>
            <a:srgbClr val="272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Elipsa 9">
            <a:extLst>
              <a:ext uri="{FF2B5EF4-FFF2-40B4-BE49-F238E27FC236}">
                <a16:creationId xmlns:a16="http://schemas.microsoft.com/office/drawing/2014/main" id="{29DAEB8C-E7EF-376E-2959-76CCDBDF0BD5}"/>
              </a:ext>
            </a:extLst>
          </p:cNvPr>
          <p:cNvSpPr/>
          <p:nvPr userDrawn="1"/>
        </p:nvSpPr>
        <p:spPr>
          <a:xfrm>
            <a:off x="-954090" y="3501523"/>
            <a:ext cx="4350433" cy="4350433"/>
          </a:xfrm>
          <a:prstGeom prst="ellipse">
            <a:avLst/>
          </a:prstGeom>
          <a:solidFill>
            <a:srgbClr val="292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ravokotnik 10">
            <a:extLst>
              <a:ext uri="{FF2B5EF4-FFF2-40B4-BE49-F238E27FC236}">
                <a16:creationId xmlns:a16="http://schemas.microsoft.com/office/drawing/2014/main" id="{CE96BB36-76F5-8413-D641-E364287AA9C7}"/>
              </a:ext>
            </a:extLst>
          </p:cNvPr>
          <p:cNvSpPr/>
          <p:nvPr userDrawn="1"/>
        </p:nvSpPr>
        <p:spPr>
          <a:xfrm>
            <a:off x="1421985" y="6538893"/>
            <a:ext cx="5169158" cy="319107"/>
          </a:xfrm>
          <a:prstGeom prst="rect">
            <a:avLst/>
          </a:prstGeom>
          <a:solidFill>
            <a:srgbClr val="B6D6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Označba mesta vsebine 15">
            <a:extLst>
              <a:ext uri="{FF2B5EF4-FFF2-40B4-BE49-F238E27FC236}">
                <a16:creationId xmlns:a16="http://schemas.microsoft.com/office/drawing/2014/main" id="{2A704F78-BCEB-6204-7524-BE8B14517E55}"/>
              </a:ext>
            </a:extLst>
          </p:cNvPr>
          <p:cNvSpPr>
            <a:spLocks noGrp="1"/>
          </p:cNvSpPr>
          <p:nvPr>
            <p:ph sz="quarter" idx="11"/>
          </p:nvPr>
        </p:nvSpPr>
        <p:spPr>
          <a:xfrm>
            <a:off x="1406635" y="5687960"/>
            <a:ext cx="6219461" cy="566536"/>
          </a:xfrm>
          <a:prstGeom prst="rect">
            <a:avLst/>
          </a:prstGeom>
        </p:spPr>
        <p:txBody>
          <a:bodyPr lIns="0" tIns="0" rIns="0" bIns="0" anchor="b" anchorCtr="0"/>
          <a:lstStyle>
            <a:lvl1pPr marL="0" indent="0">
              <a:buFontTx/>
              <a:buNone/>
              <a:defRPr sz="5400" b="0">
                <a:solidFill>
                  <a:schemeClr val="bg1"/>
                </a:solidFill>
                <a:latin typeface="Calibri" panose="020F0502020204030204" pitchFamily="34" charset="0"/>
                <a:cs typeface="Calibri" panose="020F0502020204030204" pitchFamily="34" charset="0"/>
              </a:defRPr>
            </a:lvl1pPr>
            <a:lvl2pPr marL="457200" indent="0">
              <a:buFontTx/>
              <a:buNone/>
              <a:defRPr sz="5400" b="0">
                <a:solidFill>
                  <a:schemeClr val="bg1"/>
                </a:solidFill>
                <a:latin typeface="Calibri" panose="020F0502020204030204" pitchFamily="34" charset="0"/>
                <a:cs typeface="Calibri" panose="020F0502020204030204" pitchFamily="34" charset="0"/>
              </a:defRPr>
            </a:lvl2pPr>
            <a:lvl3pPr marL="914400" indent="0">
              <a:buFontTx/>
              <a:buNone/>
              <a:defRPr sz="5400" b="0">
                <a:solidFill>
                  <a:schemeClr val="bg1"/>
                </a:solidFill>
                <a:latin typeface="Calibri" panose="020F0502020204030204" pitchFamily="34" charset="0"/>
                <a:cs typeface="Calibri" panose="020F0502020204030204" pitchFamily="34" charset="0"/>
              </a:defRPr>
            </a:lvl3pPr>
            <a:lvl4pPr marL="1371600" indent="0">
              <a:buFontTx/>
              <a:buNone/>
              <a:defRPr sz="5400" b="0">
                <a:solidFill>
                  <a:schemeClr val="bg1"/>
                </a:solidFill>
                <a:latin typeface="Calibri" panose="020F0502020204030204" pitchFamily="34" charset="0"/>
                <a:cs typeface="Calibri" panose="020F0502020204030204" pitchFamily="34" charset="0"/>
              </a:defRPr>
            </a:lvl4pPr>
            <a:lvl5pPr marL="1828800" indent="0">
              <a:buFontTx/>
              <a:buNone/>
              <a:defRPr sz="5400" b="0">
                <a:solidFill>
                  <a:schemeClr val="bg1"/>
                </a:solidFill>
                <a:latin typeface="Calibri" panose="020F0502020204030204" pitchFamily="34" charset="0"/>
                <a:cs typeface="Calibri" panose="020F0502020204030204" pitchFamily="34" charset="0"/>
              </a:defRPr>
            </a:lvl5p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5029900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sv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1.sv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3.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36218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ravokotnik 3">
            <a:extLst>
              <a:ext uri="{FF2B5EF4-FFF2-40B4-BE49-F238E27FC236}">
                <a16:creationId xmlns:a16="http://schemas.microsoft.com/office/drawing/2014/main" id="{75E2D8B4-24FC-B2B6-254F-BBE6A113C56C}"/>
              </a:ext>
            </a:extLst>
          </p:cNvPr>
          <p:cNvSpPr/>
          <p:nvPr userDrawn="1"/>
        </p:nvSpPr>
        <p:spPr>
          <a:xfrm>
            <a:off x="3552000" y="0"/>
            <a:ext cx="8640000" cy="846000"/>
          </a:xfrm>
          <a:prstGeom prst="rect">
            <a:avLst/>
          </a:prstGeom>
          <a:gradFill>
            <a:gsLst>
              <a:gs pos="24000">
                <a:schemeClr val="bg1"/>
              </a:gs>
              <a:gs pos="79000">
                <a:srgbClr val="292B8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3" name="Grafika 2">
            <a:extLst>
              <a:ext uri="{FF2B5EF4-FFF2-40B4-BE49-F238E27FC236}">
                <a16:creationId xmlns:a16="http://schemas.microsoft.com/office/drawing/2014/main" id="{7988F1B5-CA57-051E-CB72-E3A8D6D298E6}"/>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10559761" y="234801"/>
            <a:ext cx="1403639" cy="326589"/>
          </a:xfrm>
          <a:prstGeom prst="rect">
            <a:avLst/>
          </a:prstGeom>
        </p:spPr>
      </p:pic>
    </p:spTree>
    <p:extLst>
      <p:ext uri="{BB962C8B-B14F-4D97-AF65-F5344CB8AC3E}">
        <p14:creationId xmlns:p14="http://schemas.microsoft.com/office/powerpoint/2010/main" val="4039144596"/>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58" r:id="rId5"/>
    <p:sldLayoutId id="2147483659" r:id="rId6"/>
    <p:sldLayoutId id="2147483660" r:id="rId7"/>
    <p:sldLayoutId id="214748366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5/20/2026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9" name="Pravokotnik 8">
            <a:extLst>
              <a:ext uri="{FF2B5EF4-FFF2-40B4-BE49-F238E27FC236}">
                <a16:creationId xmlns:a16="http://schemas.microsoft.com/office/drawing/2014/main" id="{73FA3793-52DC-3904-4A0F-2F555596CB3C}"/>
              </a:ext>
            </a:extLst>
          </p:cNvPr>
          <p:cNvSpPr/>
          <p:nvPr userDrawn="1"/>
        </p:nvSpPr>
        <p:spPr>
          <a:xfrm>
            <a:off x="3552000" y="0"/>
            <a:ext cx="8640000" cy="846000"/>
          </a:xfrm>
          <a:prstGeom prst="rect">
            <a:avLst/>
          </a:prstGeom>
          <a:gradFill>
            <a:gsLst>
              <a:gs pos="24000">
                <a:schemeClr val="bg1"/>
              </a:gs>
              <a:gs pos="79000">
                <a:srgbClr val="292B8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 name="Grafika 9">
            <a:extLst>
              <a:ext uri="{FF2B5EF4-FFF2-40B4-BE49-F238E27FC236}">
                <a16:creationId xmlns:a16="http://schemas.microsoft.com/office/drawing/2014/main" id="{84CEB6FB-A371-61F9-AE87-169ABB8A9C5C}"/>
              </a:ext>
            </a:extLst>
          </p:cNvPr>
          <p:cNvPicPr>
            <a:picLocks noChangeAspect="1"/>
          </p:cNvPicPr>
          <p:nvPr userDrawn="1"/>
        </p:nvPicPr>
        <p:blipFill>
          <a:blip>
            <a:extLst>
              <a:ext uri="{96DAC541-7B7A-43D3-8B79-37D633B846F1}">
                <asvg:svgBlip xmlns:asvg="http://schemas.microsoft.com/office/drawing/2016/SVG/main" r:embed="rId18"/>
              </a:ext>
            </a:extLst>
          </a:blip>
          <a:stretch>
            <a:fillRect/>
          </a:stretch>
        </p:blipFill>
        <p:spPr>
          <a:xfrm>
            <a:off x="10559761" y="234801"/>
            <a:ext cx="1403639" cy="326589"/>
          </a:xfrm>
          <a:prstGeom prst="rect">
            <a:avLst/>
          </a:prstGeom>
        </p:spPr>
      </p:pic>
    </p:spTree>
    <p:extLst>
      <p:ext uri="{BB962C8B-B14F-4D97-AF65-F5344CB8AC3E}">
        <p14:creationId xmlns:p14="http://schemas.microsoft.com/office/powerpoint/2010/main" val="198821275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hyperlink" Target="mailto:prevozniki@borzen.si"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značba mesta vsebine 7">
            <a:extLst>
              <a:ext uri="{FF2B5EF4-FFF2-40B4-BE49-F238E27FC236}">
                <a16:creationId xmlns:a16="http://schemas.microsoft.com/office/drawing/2014/main" id="{B1A75A5D-6587-2B72-D632-A732D287DDB4}"/>
              </a:ext>
            </a:extLst>
          </p:cNvPr>
          <p:cNvSpPr>
            <a:spLocks noGrp="1"/>
          </p:cNvSpPr>
          <p:nvPr>
            <p:ph sz="quarter" idx="10"/>
          </p:nvPr>
        </p:nvSpPr>
        <p:spPr>
          <a:xfrm>
            <a:off x="1462405" y="2224585"/>
            <a:ext cx="8674372" cy="2074459"/>
          </a:xfrm>
        </p:spPr>
        <p:txBody>
          <a:bodyPr>
            <a:normAutofit fontScale="92500" lnSpcReduction="20000"/>
          </a:bodyPr>
          <a:lstStyle/>
          <a:p>
            <a:r>
              <a:rPr lang="sl-SI" dirty="0"/>
              <a:t>Predstavitev</a:t>
            </a:r>
            <a:r>
              <a:rPr lang="en-GB" dirty="0"/>
              <a:t>:</a:t>
            </a:r>
            <a:r>
              <a:rPr lang="sl-SI" dirty="0"/>
              <a:t> </a:t>
            </a:r>
            <a:endParaRPr lang="en-GB" dirty="0"/>
          </a:p>
          <a:p>
            <a:r>
              <a:rPr lang="sl-SI" dirty="0"/>
              <a:t>Javni poziv za izvedbo ukrepa Spodbujanje okolju prijaznejšega prevozništva v cestnem prometu</a:t>
            </a:r>
          </a:p>
        </p:txBody>
      </p:sp>
      <p:sp>
        <p:nvSpPr>
          <p:cNvPr id="9" name="Označba mesta vsebine 8">
            <a:extLst>
              <a:ext uri="{FF2B5EF4-FFF2-40B4-BE49-F238E27FC236}">
                <a16:creationId xmlns:a16="http://schemas.microsoft.com/office/drawing/2014/main" id="{BF833D0E-C1FC-2E6D-E0C8-939E1910E1B4}"/>
              </a:ext>
            </a:extLst>
          </p:cNvPr>
          <p:cNvSpPr>
            <a:spLocks noGrp="1"/>
          </p:cNvSpPr>
          <p:nvPr>
            <p:ph sz="quarter" idx="11"/>
          </p:nvPr>
        </p:nvSpPr>
        <p:spPr>
          <a:xfrm>
            <a:off x="1462405" y="4562399"/>
            <a:ext cx="8674372" cy="345774"/>
          </a:xfrm>
        </p:spPr>
        <p:txBody>
          <a:bodyPr/>
          <a:lstStyle/>
          <a:p>
            <a:r>
              <a:rPr lang="en-GB" dirty="0"/>
              <a:t>Borzen d.o.o. | Ministrstvo za infrastrukturo </a:t>
            </a:r>
            <a:endParaRPr lang="sl-SI" dirty="0"/>
          </a:p>
        </p:txBody>
      </p:sp>
      <p:sp>
        <p:nvSpPr>
          <p:cNvPr id="10" name="Označba mesta vsebine 9">
            <a:extLst>
              <a:ext uri="{FF2B5EF4-FFF2-40B4-BE49-F238E27FC236}">
                <a16:creationId xmlns:a16="http://schemas.microsoft.com/office/drawing/2014/main" id="{19E868DB-7300-05CF-12E0-BE7D0548B3CD}"/>
              </a:ext>
            </a:extLst>
          </p:cNvPr>
          <p:cNvSpPr>
            <a:spLocks noGrp="1"/>
          </p:cNvSpPr>
          <p:nvPr>
            <p:ph sz="quarter" idx="12"/>
          </p:nvPr>
        </p:nvSpPr>
        <p:spPr>
          <a:xfrm>
            <a:off x="1462405" y="5479305"/>
            <a:ext cx="8674372" cy="431604"/>
          </a:xfrm>
        </p:spPr>
        <p:txBody>
          <a:bodyPr>
            <a:normAutofit/>
          </a:bodyPr>
          <a:lstStyle/>
          <a:p>
            <a:r>
              <a:rPr lang="en-GB" sz="1400" dirty="0"/>
              <a:t>Ljubljana, 20.5.2026</a:t>
            </a:r>
            <a:endParaRPr lang="sl-SI" sz="1400" dirty="0"/>
          </a:p>
        </p:txBody>
      </p:sp>
      <p:sp>
        <p:nvSpPr>
          <p:cNvPr id="3" name="PoljeZBesedilom 2">
            <a:extLst>
              <a:ext uri="{FF2B5EF4-FFF2-40B4-BE49-F238E27FC236}">
                <a16:creationId xmlns:a16="http://schemas.microsoft.com/office/drawing/2014/main" id="{A43D5F43-0065-0E30-1233-4F9F7073C76B}"/>
              </a:ext>
            </a:extLst>
          </p:cNvPr>
          <p:cNvSpPr txBox="1"/>
          <p:nvPr/>
        </p:nvSpPr>
        <p:spPr>
          <a:xfrm>
            <a:off x="1814015" y="5935554"/>
            <a:ext cx="8563970" cy="307777"/>
          </a:xfrm>
          <a:prstGeom prst="rect">
            <a:avLst/>
          </a:prstGeom>
          <a:noFill/>
        </p:spPr>
        <p:txBody>
          <a:bodyPr wrap="square">
            <a:spAutoFit/>
          </a:bodyPr>
          <a:lstStyle/>
          <a:p>
            <a:pPr algn="ctr"/>
            <a:r>
              <a:rPr lang="sl-SI" sz="1400" dirty="0">
                <a:solidFill>
                  <a:schemeClr val="bg1"/>
                </a:solidFill>
              </a:rPr>
              <a:t>Predstavitev bo posneta, zato bosta vaše ime in slika, če jo boste imeli vklopljeno, vidna na posnetku.</a:t>
            </a:r>
          </a:p>
        </p:txBody>
      </p:sp>
    </p:spTree>
    <p:extLst>
      <p:ext uri="{BB962C8B-B14F-4D97-AF65-F5344CB8AC3E}">
        <p14:creationId xmlns:p14="http://schemas.microsoft.com/office/powerpoint/2010/main" val="3994198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4DEB486D-E537-CD6D-30B3-915F2F08958B}"/>
              </a:ext>
            </a:extLst>
          </p:cNvPr>
          <p:cNvSpPr>
            <a:spLocks noGrp="1"/>
          </p:cNvSpPr>
          <p:nvPr>
            <p:ph sz="quarter" idx="10"/>
          </p:nvPr>
        </p:nvSpPr>
        <p:spPr>
          <a:xfrm>
            <a:off x="367223" y="359198"/>
            <a:ext cx="8674372" cy="626564"/>
          </a:xfrm>
        </p:spPr>
        <p:txBody>
          <a:bodyPr/>
          <a:lstStyle/>
          <a:p>
            <a:r>
              <a:rPr lang="en-GB" dirty="0"/>
              <a:t>ZAHTEVANA DOKAZILA</a:t>
            </a:r>
            <a:endParaRPr lang="sl-SI" dirty="0"/>
          </a:p>
        </p:txBody>
      </p:sp>
      <p:sp>
        <p:nvSpPr>
          <p:cNvPr id="6" name="PoljeZBesedilom 5">
            <a:extLst>
              <a:ext uri="{FF2B5EF4-FFF2-40B4-BE49-F238E27FC236}">
                <a16:creationId xmlns:a16="http://schemas.microsoft.com/office/drawing/2014/main" id="{E3B12610-2294-A388-9D33-E9A0E3B5FAE5}"/>
              </a:ext>
            </a:extLst>
          </p:cNvPr>
          <p:cNvSpPr txBox="1"/>
          <p:nvPr/>
        </p:nvSpPr>
        <p:spPr>
          <a:xfrm>
            <a:off x="367222" y="856357"/>
            <a:ext cx="11593129" cy="6001643"/>
          </a:xfrm>
          <a:prstGeom prst="rect">
            <a:avLst/>
          </a:prstGeom>
          <a:noFill/>
        </p:spPr>
        <p:txBody>
          <a:bodyPr wrap="square">
            <a:spAutoFit/>
          </a:bodyPr>
          <a:lstStyle/>
          <a:p>
            <a:pPr algn="l"/>
            <a:r>
              <a:rPr lang="en-GB" sz="2400" b="1" dirty="0">
                <a:solidFill>
                  <a:srgbClr val="292B82"/>
                </a:solidFill>
              </a:rPr>
              <a:t>SKLOP A</a:t>
            </a:r>
            <a:r>
              <a:rPr lang="en-GB" sz="3600" b="1" dirty="0">
                <a:solidFill>
                  <a:srgbClr val="292B82"/>
                </a:solidFill>
              </a:rPr>
              <a:t> </a:t>
            </a:r>
            <a:r>
              <a:rPr lang="sl-SI" sz="1800" b="1" cap="all" dirty="0">
                <a:solidFill>
                  <a:srgbClr val="292B82"/>
                </a:solidFill>
              </a:rPr>
              <a:t>nakup ali predelav</a:t>
            </a:r>
            <a:r>
              <a:rPr lang="en-GB" sz="1800" b="1" cap="all" dirty="0">
                <a:solidFill>
                  <a:srgbClr val="292B82"/>
                </a:solidFill>
              </a:rPr>
              <a:t>a</a:t>
            </a:r>
            <a:r>
              <a:rPr lang="sl-SI" sz="1800" b="1" cap="all" dirty="0">
                <a:solidFill>
                  <a:srgbClr val="292B82"/>
                </a:solidFill>
              </a:rPr>
              <a:t> tovornih vozil in avtobusov na sintetični plin in biometan ter s pogonom na elektriko in vodik</a:t>
            </a:r>
            <a:endParaRPr lang="en-GB" sz="1800" b="1" cap="all" dirty="0">
              <a:solidFill>
                <a:srgbClr val="292B82"/>
              </a:solidFill>
            </a:endParaRPr>
          </a:p>
          <a:p>
            <a:endParaRPr lang="en-GB" sz="1400" dirty="0"/>
          </a:p>
          <a:p>
            <a:r>
              <a:rPr lang="en-GB" b="1" cap="all" dirty="0">
                <a:solidFill>
                  <a:srgbClr val="B7D6A6"/>
                </a:solidFill>
              </a:rPr>
              <a:t>FAZA 2: </a:t>
            </a:r>
          </a:p>
          <a:p>
            <a:r>
              <a:rPr lang="sl-SI" sz="1400" b="1" dirty="0">
                <a:solidFill>
                  <a:srgbClr val="B7D6A6"/>
                </a:solidFill>
              </a:rPr>
              <a:t>Po oddaji vloge za dodelitev pravice do nepovratnih finančnih sredstev vlagatelj izvede naložbo in družbi Borzen predloži zahtevek za izplačilo, ki mu priloži:</a:t>
            </a:r>
            <a:endParaRPr lang="en-GB" sz="1400" b="1" dirty="0">
              <a:solidFill>
                <a:srgbClr val="B7D6A6"/>
              </a:solidFill>
            </a:endParaRPr>
          </a:p>
          <a:p>
            <a:endParaRPr lang="en-GB" sz="900" b="1" dirty="0">
              <a:solidFill>
                <a:srgbClr val="B7D6A6"/>
              </a:solidFill>
            </a:endParaRPr>
          </a:p>
          <a:p>
            <a:pPr marL="285750" indent="-285750">
              <a:buFont typeface="Wingdings" panose="05000000000000000000" pitchFamily="2" charset="2"/>
              <a:buChar char="à"/>
            </a:pPr>
            <a:r>
              <a:rPr lang="sl-SI" dirty="0">
                <a:solidFill>
                  <a:srgbClr val="292B82"/>
                </a:solidFill>
              </a:rPr>
              <a:t>račun ali kopijo računa, izdanega na vlagatelja, iz katerega je razvidno, da je bil izveden nakup ali predelava tovornega vozila ali avtobusa na sintetični plin in biometan ali s pogonom na elektriko ali vodik; </a:t>
            </a:r>
            <a:endParaRPr lang="en-GB" dirty="0">
              <a:solidFill>
                <a:srgbClr val="292B82"/>
              </a:solidFill>
            </a:endParaRPr>
          </a:p>
          <a:p>
            <a:pPr marL="285750" indent="-285750">
              <a:buFont typeface="Wingdings" panose="05000000000000000000" pitchFamily="2" charset="2"/>
              <a:buChar char="à"/>
            </a:pPr>
            <a:endParaRPr lang="en-GB" dirty="0">
              <a:solidFill>
                <a:srgbClr val="292B82"/>
              </a:solidFill>
            </a:endParaRPr>
          </a:p>
          <a:p>
            <a:pPr marL="285750" indent="-285750">
              <a:buFont typeface="Wingdings" panose="05000000000000000000" pitchFamily="2" charset="2"/>
              <a:buChar char="à"/>
            </a:pPr>
            <a:r>
              <a:rPr lang="sl-SI" dirty="0">
                <a:solidFill>
                  <a:srgbClr val="292B82"/>
                </a:solidFill>
              </a:rPr>
              <a:t>dokazilo o plačilu računa iz prejšnje alineje</a:t>
            </a:r>
            <a:r>
              <a:rPr lang="en-GB" dirty="0">
                <a:solidFill>
                  <a:srgbClr val="292B82"/>
                </a:solidFill>
              </a:rPr>
              <a:t>;</a:t>
            </a:r>
          </a:p>
          <a:p>
            <a:pPr marL="285750" indent="-285750">
              <a:buFont typeface="Wingdings" panose="05000000000000000000" pitchFamily="2" charset="2"/>
              <a:buChar char="à"/>
            </a:pPr>
            <a:endParaRPr lang="en-GB" dirty="0">
              <a:solidFill>
                <a:srgbClr val="292B82"/>
              </a:solidFill>
            </a:endParaRPr>
          </a:p>
          <a:p>
            <a:pPr marL="285750" indent="-285750">
              <a:buFont typeface="Wingdings" panose="05000000000000000000" pitchFamily="2" charset="2"/>
              <a:buChar char="à"/>
            </a:pPr>
            <a:r>
              <a:rPr lang="sl-SI" dirty="0">
                <a:solidFill>
                  <a:srgbClr val="292B82"/>
                </a:solidFill>
              </a:rPr>
              <a:t>v primeru finančnega leasinga kopijo pogodbe o finančnem leasingu za vozilo; </a:t>
            </a:r>
            <a:endParaRPr lang="en-GB" dirty="0">
              <a:solidFill>
                <a:srgbClr val="292B82"/>
              </a:solidFill>
            </a:endParaRPr>
          </a:p>
          <a:p>
            <a:pPr marL="285750" indent="-285750">
              <a:buFont typeface="Wingdings" panose="05000000000000000000" pitchFamily="2" charset="2"/>
              <a:buChar char="à"/>
            </a:pPr>
            <a:endParaRPr lang="en-GB" dirty="0">
              <a:solidFill>
                <a:srgbClr val="292B82"/>
              </a:solidFill>
            </a:endParaRPr>
          </a:p>
          <a:p>
            <a:pPr marL="285750" indent="-285750">
              <a:buFont typeface="Wingdings" panose="05000000000000000000" pitchFamily="2" charset="2"/>
              <a:buChar char="à"/>
            </a:pPr>
            <a:r>
              <a:rPr lang="sl-SI" dirty="0">
                <a:solidFill>
                  <a:srgbClr val="292B82"/>
                </a:solidFill>
              </a:rPr>
              <a:t>v primeru finančnega leasinga dokazilo o plačilu mesečnega obroka za pretekli mesec ali dokazilo o plačilu pologa po pogodbi o finančnem leasingu, če prvi obrok še ni zapadel; </a:t>
            </a:r>
            <a:endParaRPr lang="en-GB" dirty="0">
              <a:solidFill>
                <a:srgbClr val="292B82"/>
              </a:solidFill>
            </a:endParaRPr>
          </a:p>
          <a:p>
            <a:pPr marL="285750" indent="-285750">
              <a:buFont typeface="Wingdings" panose="05000000000000000000" pitchFamily="2" charset="2"/>
              <a:buChar char="à"/>
            </a:pPr>
            <a:endParaRPr lang="en-GB" dirty="0">
              <a:solidFill>
                <a:srgbClr val="292B82"/>
              </a:solidFill>
            </a:endParaRPr>
          </a:p>
          <a:p>
            <a:pPr marL="285750" indent="-285750">
              <a:buFont typeface="Wingdings" panose="05000000000000000000" pitchFamily="2" charset="2"/>
              <a:buChar char="à"/>
            </a:pPr>
            <a:r>
              <a:rPr lang="sl-SI" dirty="0">
                <a:solidFill>
                  <a:srgbClr val="292B82"/>
                </a:solidFill>
              </a:rPr>
              <a:t>kopijo veljavnega prometnega dovoljenja (za vozilo, za katerega se uveljavlja pomoč); </a:t>
            </a:r>
            <a:endParaRPr lang="en-GB" dirty="0">
              <a:solidFill>
                <a:srgbClr val="292B82"/>
              </a:solidFill>
            </a:endParaRPr>
          </a:p>
          <a:p>
            <a:pPr marL="285750" indent="-285750">
              <a:buFont typeface="Wingdings" panose="05000000000000000000" pitchFamily="2" charset="2"/>
              <a:buChar char="à"/>
            </a:pPr>
            <a:endParaRPr lang="en-GB" dirty="0">
              <a:solidFill>
                <a:srgbClr val="292B82"/>
              </a:solidFill>
            </a:endParaRPr>
          </a:p>
          <a:p>
            <a:pPr marL="285750" indent="-285750">
              <a:buFont typeface="Wingdings" panose="05000000000000000000" pitchFamily="2" charset="2"/>
              <a:buChar char="à"/>
            </a:pPr>
            <a:r>
              <a:rPr lang="sl-SI" dirty="0">
                <a:solidFill>
                  <a:srgbClr val="292B82"/>
                </a:solidFill>
              </a:rPr>
              <a:t>kopijo potrdila o skladnosti vozila z vpisano predelavo, tj. potrdilo o homologaciji vozila, ki mora biti izdana po datumu izvedbe naložbe.</a:t>
            </a:r>
            <a:endParaRPr lang="en-GB" b="1" cap="all" dirty="0">
              <a:solidFill>
                <a:srgbClr val="292B82"/>
              </a:solidFill>
            </a:endParaRPr>
          </a:p>
        </p:txBody>
      </p:sp>
    </p:spTree>
    <p:extLst>
      <p:ext uri="{BB962C8B-B14F-4D97-AF65-F5344CB8AC3E}">
        <p14:creationId xmlns:p14="http://schemas.microsoft.com/office/powerpoint/2010/main" val="305362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2CDD0-7688-A4D3-9747-EDF7B47A150C}"/>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9436A67F-0B39-A876-26B8-A2D1FB4CF31A}"/>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822277"/>
            <a:ext cx="12242800" cy="8153705"/>
          </a:xfrm>
          <a:prstGeom prst="rect">
            <a:avLst/>
          </a:prstGeom>
        </p:spPr>
      </p:pic>
      <p:sp>
        <p:nvSpPr>
          <p:cNvPr id="2" name="Označba mesta vsebine 1">
            <a:extLst>
              <a:ext uri="{FF2B5EF4-FFF2-40B4-BE49-F238E27FC236}">
                <a16:creationId xmlns:a16="http://schemas.microsoft.com/office/drawing/2014/main" id="{996D5ABC-6702-EB3E-7144-D587C2B6E25B}"/>
              </a:ext>
            </a:extLst>
          </p:cNvPr>
          <p:cNvSpPr>
            <a:spLocks noGrp="1"/>
          </p:cNvSpPr>
          <p:nvPr>
            <p:ph sz="quarter" idx="10"/>
          </p:nvPr>
        </p:nvSpPr>
        <p:spPr>
          <a:xfrm>
            <a:off x="429768" y="243126"/>
            <a:ext cx="8674372" cy="626564"/>
          </a:xfrm>
        </p:spPr>
        <p:txBody>
          <a:bodyPr/>
          <a:lstStyle/>
          <a:p>
            <a:r>
              <a:rPr lang="en-GB" dirty="0"/>
              <a:t>ZAHTEVANA DOKAZILA</a:t>
            </a:r>
            <a:endParaRPr lang="sl-SI" dirty="0"/>
          </a:p>
        </p:txBody>
      </p:sp>
      <p:sp>
        <p:nvSpPr>
          <p:cNvPr id="6" name="PoljeZBesedilom 5">
            <a:extLst>
              <a:ext uri="{FF2B5EF4-FFF2-40B4-BE49-F238E27FC236}">
                <a16:creationId xmlns:a16="http://schemas.microsoft.com/office/drawing/2014/main" id="{2D1FED88-2E7C-48DA-5F80-8CDA4227C7A2}"/>
              </a:ext>
            </a:extLst>
          </p:cNvPr>
          <p:cNvSpPr txBox="1"/>
          <p:nvPr/>
        </p:nvSpPr>
        <p:spPr>
          <a:xfrm>
            <a:off x="330708" y="822277"/>
            <a:ext cx="11530583" cy="5847755"/>
          </a:xfrm>
          <a:prstGeom prst="rect">
            <a:avLst/>
          </a:prstGeom>
          <a:noFill/>
        </p:spPr>
        <p:txBody>
          <a:bodyPr wrap="square">
            <a:spAutoFit/>
          </a:bodyPr>
          <a:lstStyle/>
          <a:p>
            <a:r>
              <a:rPr lang="en-GB" sz="2400" b="1" dirty="0">
                <a:solidFill>
                  <a:srgbClr val="292B82"/>
                </a:solidFill>
              </a:rPr>
              <a:t>SKLOP B </a:t>
            </a:r>
            <a:r>
              <a:rPr lang="en-GB" b="1" cap="all" dirty="0">
                <a:solidFill>
                  <a:srgbClr val="292B82"/>
                </a:solidFill>
              </a:rPr>
              <a:t>N</a:t>
            </a:r>
            <a:r>
              <a:rPr lang="sl-SI" b="1" cap="all" dirty="0">
                <a:solidFill>
                  <a:srgbClr val="292B82"/>
                </a:solidFill>
              </a:rPr>
              <a:t>adgradnj</a:t>
            </a:r>
            <a:r>
              <a:rPr lang="en-GB" b="1" cap="all" dirty="0">
                <a:solidFill>
                  <a:srgbClr val="292B82"/>
                </a:solidFill>
              </a:rPr>
              <a:t>a</a:t>
            </a:r>
            <a:r>
              <a:rPr lang="sl-SI" b="1" cap="all" dirty="0">
                <a:solidFill>
                  <a:srgbClr val="292B82"/>
                </a:solidFill>
              </a:rPr>
              <a:t> tovornih vozil z</a:t>
            </a:r>
            <a:r>
              <a:rPr lang="en-GB" b="1" cap="all" dirty="0">
                <a:solidFill>
                  <a:srgbClr val="292B82"/>
                </a:solidFill>
              </a:rPr>
              <a:t> </a:t>
            </a:r>
            <a:r>
              <a:rPr lang="sl-SI" b="1" cap="all" dirty="0">
                <a:solidFill>
                  <a:srgbClr val="292B82"/>
                </a:solidFill>
              </a:rPr>
              <a:t>aerodinamičnimi deli za zmanjšanje zračnega upora</a:t>
            </a:r>
            <a:endParaRPr lang="en-GB" b="1" cap="all" dirty="0">
              <a:solidFill>
                <a:srgbClr val="292B82"/>
              </a:solidFill>
            </a:endParaRPr>
          </a:p>
          <a:p>
            <a:endParaRPr lang="en-GB" sz="1400" b="1" cap="all" dirty="0">
              <a:solidFill>
                <a:srgbClr val="292B82"/>
              </a:solidFill>
            </a:endParaRPr>
          </a:p>
          <a:p>
            <a:pPr marL="171450" indent="-171450">
              <a:buFont typeface="Wingdings" panose="05000000000000000000" pitchFamily="2" charset="2"/>
              <a:buChar char="à"/>
            </a:pPr>
            <a:r>
              <a:rPr lang="en-GB" sz="1600" dirty="0">
                <a:solidFill>
                  <a:srgbClr val="292B82"/>
                </a:solidFill>
              </a:rPr>
              <a:t> </a:t>
            </a:r>
            <a:r>
              <a:rPr lang="sl-SI" sz="1600" dirty="0">
                <a:solidFill>
                  <a:srgbClr val="292B82"/>
                </a:solidFill>
              </a:rPr>
              <a:t>kopij</a:t>
            </a:r>
            <a:r>
              <a:rPr lang="en-GB" sz="1600" dirty="0">
                <a:solidFill>
                  <a:srgbClr val="292B82"/>
                </a:solidFill>
              </a:rPr>
              <a:t>a</a:t>
            </a:r>
            <a:r>
              <a:rPr lang="sl-SI" sz="1600" dirty="0">
                <a:solidFill>
                  <a:srgbClr val="292B82"/>
                </a:solidFill>
              </a:rPr>
              <a:t> računa, izdanega na vlagatelja, iz katerega je razvidno, da je bila izvedena nadgradnja tovornega vozila z aerodinamičnimi deli za zmanjšanje zračnega upora</a:t>
            </a:r>
            <a:r>
              <a:rPr lang="en-GB" sz="1600" dirty="0">
                <a:solidFill>
                  <a:srgbClr val="292B82"/>
                </a:solidFill>
              </a:rPr>
              <a:t>;</a:t>
            </a:r>
          </a:p>
          <a:p>
            <a:endParaRPr lang="en-GB" sz="1600" dirty="0">
              <a:solidFill>
                <a:srgbClr val="292B82"/>
              </a:solidFill>
            </a:endParaRPr>
          </a:p>
          <a:p>
            <a:pPr marL="171450" indent="-171450">
              <a:buFont typeface="Wingdings" panose="05000000000000000000" pitchFamily="2" charset="2"/>
              <a:buChar char="à"/>
            </a:pPr>
            <a:r>
              <a:rPr lang="en-GB" sz="1600" dirty="0">
                <a:solidFill>
                  <a:srgbClr val="292B82"/>
                </a:solidFill>
              </a:rPr>
              <a:t> </a:t>
            </a:r>
            <a:r>
              <a:rPr lang="sl-SI" sz="1600" dirty="0">
                <a:solidFill>
                  <a:srgbClr val="292B82"/>
                </a:solidFill>
              </a:rPr>
              <a:t>dokazilo o plačilu računa iz prejšnje alineje</a:t>
            </a:r>
            <a:r>
              <a:rPr lang="en-GB" sz="1600" dirty="0">
                <a:solidFill>
                  <a:srgbClr val="292B82"/>
                </a:solidFill>
              </a:rPr>
              <a:t>;</a:t>
            </a:r>
          </a:p>
          <a:p>
            <a:endParaRPr lang="en-GB" sz="1600" dirty="0">
              <a:solidFill>
                <a:srgbClr val="292B82"/>
              </a:solidFill>
            </a:endParaRPr>
          </a:p>
          <a:p>
            <a:pPr marL="171450" indent="-171450">
              <a:buFont typeface="Wingdings" panose="05000000000000000000" pitchFamily="2" charset="2"/>
              <a:buChar char="à"/>
            </a:pPr>
            <a:r>
              <a:rPr lang="en-GB" sz="1600" dirty="0">
                <a:solidFill>
                  <a:srgbClr val="292B82"/>
                </a:solidFill>
              </a:rPr>
              <a:t> </a:t>
            </a:r>
            <a:r>
              <a:rPr lang="sl-SI" sz="1600" dirty="0">
                <a:solidFill>
                  <a:srgbClr val="292B82"/>
                </a:solidFill>
              </a:rPr>
              <a:t>v primeru finančnega leasinga kopijo pogodbe o finančnem leasingu za vozilo</a:t>
            </a:r>
            <a:r>
              <a:rPr lang="en-GB" sz="1600" dirty="0">
                <a:solidFill>
                  <a:srgbClr val="292B82"/>
                </a:solidFill>
              </a:rPr>
              <a:t> in </a:t>
            </a:r>
            <a:r>
              <a:rPr lang="sl-SI" sz="1600" dirty="0">
                <a:solidFill>
                  <a:srgbClr val="292B82"/>
                </a:solidFill>
              </a:rPr>
              <a:t>dokazilo o plačilu mesečnega</a:t>
            </a:r>
            <a:r>
              <a:rPr lang="en-GB" sz="1600" dirty="0">
                <a:solidFill>
                  <a:srgbClr val="292B82"/>
                </a:solidFill>
              </a:rPr>
              <a:t> </a:t>
            </a:r>
            <a:r>
              <a:rPr lang="en-GB" sz="1600" dirty="0" err="1">
                <a:solidFill>
                  <a:srgbClr val="292B82"/>
                </a:solidFill>
              </a:rPr>
              <a:t>obroka</a:t>
            </a:r>
            <a:r>
              <a:rPr lang="en-GB" sz="1600" dirty="0">
                <a:solidFill>
                  <a:srgbClr val="292B82"/>
                </a:solidFill>
              </a:rPr>
              <a:t>;</a:t>
            </a:r>
          </a:p>
          <a:p>
            <a:endParaRPr lang="en-GB" sz="1600" dirty="0">
              <a:solidFill>
                <a:srgbClr val="292B82"/>
              </a:solidFill>
            </a:endParaRPr>
          </a:p>
          <a:p>
            <a:pPr marL="171450" indent="-171450">
              <a:buFont typeface="Wingdings" panose="05000000000000000000" pitchFamily="2" charset="2"/>
              <a:buChar char="à"/>
            </a:pPr>
            <a:r>
              <a:rPr lang="en-GB" sz="1600" dirty="0">
                <a:solidFill>
                  <a:srgbClr val="292B82"/>
                </a:solidFill>
              </a:rPr>
              <a:t> </a:t>
            </a:r>
            <a:r>
              <a:rPr lang="en-GB" sz="1600" dirty="0" err="1">
                <a:solidFill>
                  <a:srgbClr val="292B82"/>
                </a:solidFill>
              </a:rPr>
              <a:t>i</a:t>
            </a:r>
            <a:r>
              <a:rPr lang="sl-SI" sz="1600" dirty="0" err="1">
                <a:solidFill>
                  <a:srgbClr val="292B82"/>
                </a:solidFill>
              </a:rPr>
              <a:t>zjav</a:t>
            </a:r>
            <a:r>
              <a:rPr lang="en-GB" sz="1600" dirty="0">
                <a:solidFill>
                  <a:srgbClr val="292B82"/>
                </a:solidFill>
              </a:rPr>
              <a:t>a</a:t>
            </a:r>
            <a:r>
              <a:rPr lang="sl-SI" sz="1600" dirty="0">
                <a:solidFill>
                  <a:srgbClr val="292B82"/>
                </a:solidFill>
              </a:rPr>
              <a:t> proizvajalca oziroma uradnega zastopnika, ki potrjuje, da ima vozilo z identifikacijsko številko vozila, tj. VIN številko, prvo vgradnjo aerodinamičnega dela za zmanjšanje zračnega upora. Izjava mora vsebovati seznam vseh vgrajenih aerodinamičnih delov skupaj z ustreznimi specifikacijami;</a:t>
            </a:r>
            <a:endParaRPr lang="en-GB" sz="1600" dirty="0">
              <a:solidFill>
                <a:srgbClr val="292B82"/>
              </a:solidFill>
            </a:endParaRPr>
          </a:p>
          <a:p>
            <a:pPr marL="171450" indent="-171450">
              <a:buFont typeface="Wingdings" panose="05000000000000000000" pitchFamily="2" charset="2"/>
              <a:buChar char="à"/>
            </a:pPr>
            <a:endParaRPr lang="en-GB" sz="1600" dirty="0">
              <a:solidFill>
                <a:srgbClr val="292B82"/>
              </a:solidFill>
            </a:endParaRPr>
          </a:p>
          <a:p>
            <a:pPr marL="171450" indent="-171450">
              <a:buFont typeface="Wingdings" panose="05000000000000000000" pitchFamily="2" charset="2"/>
              <a:buChar char="à"/>
            </a:pPr>
            <a:r>
              <a:rPr lang="sl-SI" sz="1600" dirty="0">
                <a:solidFill>
                  <a:srgbClr val="292B82"/>
                </a:solidFill>
              </a:rPr>
              <a:t> fotografijo/e, iz katere/ih sta jasno razvidna vgrajen aerodinamični del za zmanjšanje zračnega upora na vozilu in hkrati tudi številka registrske tablice vozila; </a:t>
            </a:r>
            <a:endParaRPr lang="en-GB" sz="1600" dirty="0">
              <a:solidFill>
                <a:srgbClr val="292B82"/>
              </a:solidFill>
            </a:endParaRPr>
          </a:p>
          <a:p>
            <a:endParaRPr lang="en-GB" sz="1600" dirty="0">
              <a:solidFill>
                <a:srgbClr val="292B82"/>
              </a:solidFill>
            </a:endParaRPr>
          </a:p>
          <a:p>
            <a:r>
              <a:rPr lang="en-GB" sz="1600" dirty="0">
                <a:solidFill>
                  <a:srgbClr val="292B82"/>
                </a:solidFill>
                <a:sym typeface="Wingdings" panose="05000000000000000000" pitchFamily="2" charset="2"/>
              </a:rPr>
              <a:t> </a:t>
            </a:r>
            <a:r>
              <a:rPr lang="sl-SI" sz="1600" dirty="0">
                <a:solidFill>
                  <a:srgbClr val="292B82"/>
                </a:solidFill>
              </a:rPr>
              <a:t>kopijo potrdila o skladnosti z vpisano predelavo, ki mora biti vpisana po datumu nakupa posameznega tipa aerodinamičnega dela; </a:t>
            </a:r>
            <a:endParaRPr lang="en-GB" sz="1600" dirty="0">
              <a:solidFill>
                <a:srgbClr val="292B82"/>
              </a:solidFill>
            </a:endParaRPr>
          </a:p>
          <a:p>
            <a:endParaRPr lang="en-GB" sz="1600" dirty="0">
              <a:solidFill>
                <a:srgbClr val="292B82"/>
              </a:solidFill>
            </a:endParaRPr>
          </a:p>
          <a:p>
            <a:r>
              <a:rPr lang="en-GB" sz="1600" dirty="0">
                <a:solidFill>
                  <a:srgbClr val="292B82"/>
                </a:solidFill>
                <a:sym typeface="Wingdings" panose="05000000000000000000" pitchFamily="2" charset="2"/>
              </a:rPr>
              <a:t> </a:t>
            </a:r>
            <a:r>
              <a:rPr lang="sl-SI" sz="1600" dirty="0">
                <a:solidFill>
                  <a:srgbClr val="292B82"/>
                </a:solidFill>
              </a:rPr>
              <a:t>izjav</a:t>
            </a:r>
            <a:r>
              <a:rPr lang="en-GB" sz="1600" dirty="0">
                <a:solidFill>
                  <a:srgbClr val="292B82"/>
                </a:solidFill>
              </a:rPr>
              <a:t>a</a:t>
            </a:r>
            <a:r>
              <a:rPr lang="sl-SI" sz="1600" dirty="0">
                <a:solidFill>
                  <a:srgbClr val="292B82"/>
                </a:solidFill>
              </a:rPr>
              <a:t> vlagatelja o strinjanju in sprejemanju pogojev in zahtev javnega poziva; </a:t>
            </a:r>
            <a:endParaRPr lang="en-GB" sz="1600" dirty="0">
              <a:solidFill>
                <a:srgbClr val="292B82"/>
              </a:solidFill>
            </a:endParaRPr>
          </a:p>
          <a:p>
            <a:pPr marL="285750" indent="-285750">
              <a:buFont typeface="Wingdings" panose="05000000000000000000" pitchFamily="2" charset="2"/>
              <a:buChar char="à"/>
            </a:pPr>
            <a:endParaRPr lang="en-GB" sz="1600" dirty="0">
              <a:solidFill>
                <a:srgbClr val="292B82"/>
              </a:solidFill>
            </a:endParaRPr>
          </a:p>
          <a:p>
            <a:r>
              <a:rPr lang="en-GB" sz="1600" dirty="0">
                <a:solidFill>
                  <a:srgbClr val="292B82"/>
                </a:solidFill>
                <a:sym typeface="Wingdings" panose="05000000000000000000" pitchFamily="2" charset="2"/>
              </a:rPr>
              <a:t> </a:t>
            </a:r>
            <a:r>
              <a:rPr lang="sl-SI" sz="1600" dirty="0">
                <a:solidFill>
                  <a:srgbClr val="292B82"/>
                </a:solidFill>
              </a:rPr>
              <a:t>izjav</a:t>
            </a:r>
            <a:r>
              <a:rPr lang="en-GB" sz="1600" dirty="0">
                <a:solidFill>
                  <a:srgbClr val="292B82"/>
                </a:solidFill>
              </a:rPr>
              <a:t>a</a:t>
            </a:r>
            <a:r>
              <a:rPr lang="sl-SI" sz="1600" dirty="0">
                <a:solidFill>
                  <a:srgbClr val="292B82"/>
                </a:solidFill>
              </a:rPr>
              <a:t> vlagatelja o že dodeljenih državnih pomočeh in pomočeh de </a:t>
            </a:r>
            <a:r>
              <a:rPr lang="sl-SI" sz="1600" dirty="0" err="1">
                <a:solidFill>
                  <a:srgbClr val="292B82"/>
                </a:solidFill>
              </a:rPr>
              <a:t>minimis</a:t>
            </a:r>
            <a:r>
              <a:rPr lang="en-GB" sz="1600" dirty="0">
                <a:solidFill>
                  <a:srgbClr val="292B82"/>
                </a:solidFill>
              </a:rPr>
              <a:t>;</a:t>
            </a:r>
          </a:p>
          <a:p>
            <a:endParaRPr lang="en-GB" sz="1600" dirty="0">
              <a:solidFill>
                <a:srgbClr val="292B82"/>
              </a:solidFill>
            </a:endParaRPr>
          </a:p>
          <a:p>
            <a:r>
              <a:rPr lang="en-GB" sz="1600" dirty="0">
                <a:solidFill>
                  <a:srgbClr val="292B82"/>
                </a:solidFill>
                <a:sym typeface="Wingdings" panose="05000000000000000000" pitchFamily="2" charset="2"/>
              </a:rPr>
              <a:t> </a:t>
            </a:r>
            <a:r>
              <a:rPr lang="sl-SI" sz="1600" dirty="0">
                <a:solidFill>
                  <a:srgbClr val="292B82"/>
                </a:solidFill>
              </a:rPr>
              <a:t>potrdilo FURS</a:t>
            </a:r>
            <a:r>
              <a:rPr lang="en-GB" sz="1600" dirty="0">
                <a:solidFill>
                  <a:srgbClr val="292B82"/>
                </a:solidFill>
              </a:rPr>
              <a:t> oz. </a:t>
            </a:r>
            <a:r>
              <a:rPr lang="en-GB" sz="1600" dirty="0" err="1">
                <a:solidFill>
                  <a:srgbClr val="292B82"/>
                </a:solidFill>
              </a:rPr>
              <a:t>pooblastilo</a:t>
            </a:r>
            <a:r>
              <a:rPr lang="en-GB" sz="1600" dirty="0">
                <a:solidFill>
                  <a:srgbClr val="292B82"/>
                </a:solidFill>
              </a:rPr>
              <a:t> </a:t>
            </a:r>
            <a:r>
              <a:rPr lang="en-GB" sz="1600" dirty="0" err="1">
                <a:solidFill>
                  <a:srgbClr val="292B82"/>
                </a:solidFill>
              </a:rPr>
              <a:t>Borzenu</a:t>
            </a:r>
            <a:endParaRPr lang="en-GB" sz="1600" b="1" cap="all" dirty="0">
              <a:solidFill>
                <a:srgbClr val="292B82"/>
              </a:solidFill>
            </a:endParaRPr>
          </a:p>
        </p:txBody>
      </p:sp>
    </p:spTree>
    <p:extLst>
      <p:ext uri="{BB962C8B-B14F-4D97-AF65-F5344CB8AC3E}">
        <p14:creationId xmlns:p14="http://schemas.microsoft.com/office/powerpoint/2010/main" val="208033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617913A4-0A63-81C5-A2B3-3A0770AE181D}"/>
              </a:ext>
            </a:extLst>
          </p:cNvPr>
          <p:cNvPicPr>
            <a:picLocks noChangeAspect="1"/>
          </p:cNvPicPr>
          <p:nvPr/>
        </p:nvPicPr>
        <p:blipFill>
          <a:blip r:embed="rId3"/>
          <a:stretch>
            <a:fillRect/>
          </a:stretch>
        </p:blipFill>
        <p:spPr>
          <a:xfrm>
            <a:off x="3918208" y="2020568"/>
            <a:ext cx="8164064" cy="4563112"/>
          </a:xfrm>
          <a:prstGeom prst="rect">
            <a:avLst/>
          </a:prstGeom>
        </p:spPr>
      </p:pic>
      <p:sp>
        <p:nvSpPr>
          <p:cNvPr id="2" name="Označba mesta vsebine 1">
            <a:extLst>
              <a:ext uri="{FF2B5EF4-FFF2-40B4-BE49-F238E27FC236}">
                <a16:creationId xmlns:a16="http://schemas.microsoft.com/office/drawing/2014/main" id="{869EA947-3405-FEC4-4FCD-DFB6BED1F66D}"/>
              </a:ext>
            </a:extLst>
          </p:cNvPr>
          <p:cNvSpPr>
            <a:spLocks noGrp="1"/>
          </p:cNvSpPr>
          <p:nvPr>
            <p:ph sz="quarter" idx="10"/>
          </p:nvPr>
        </p:nvSpPr>
        <p:spPr>
          <a:xfrm>
            <a:off x="722436" y="942376"/>
            <a:ext cx="8674372" cy="626564"/>
          </a:xfrm>
        </p:spPr>
        <p:txBody>
          <a:bodyPr>
            <a:normAutofit/>
          </a:bodyPr>
          <a:lstStyle/>
          <a:p>
            <a:r>
              <a:rPr lang="en-US" sz="3200" dirty="0"/>
              <a:t>KONTAKTNI PODATKI</a:t>
            </a:r>
            <a:endParaRPr lang="sl-SI" sz="3200" dirty="0"/>
          </a:p>
        </p:txBody>
      </p:sp>
      <p:sp>
        <p:nvSpPr>
          <p:cNvPr id="3" name="Označba mesta vsebine 2">
            <a:extLst>
              <a:ext uri="{FF2B5EF4-FFF2-40B4-BE49-F238E27FC236}">
                <a16:creationId xmlns:a16="http://schemas.microsoft.com/office/drawing/2014/main" id="{5DC43723-A3B6-93E4-D8E1-E27F892A2B4D}"/>
              </a:ext>
            </a:extLst>
          </p:cNvPr>
          <p:cNvSpPr>
            <a:spLocks noGrp="1"/>
          </p:cNvSpPr>
          <p:nvPr>
            <p:ph sz="quarter" idx="12"/>
          </p:nvPr>
        </p:nvSpPr>
        <p:spPr>
          <a:xfrm>
            <a:off x="722436" y="1743875"/>
            <a:ext cx="8424785" cy="1918867"/>
          </a:xfrm>
        </p:spPr>
        <p:txBody>
          <a:bodyPr>
            <a:normAutofit fontScale="92500" lnSpcReduction="10000"/>
          </a:bodyPr>
          <a:lstStyle/>
          <a:p>
            <a:pPr marL="0" lvl="0" indent="0">
              <a:buNone/>
              <a:defRPr/>
            </a:pPr>
            <a:r>
              <a:rPr lang="en-GB" sz="1800" dirty="0">
                <a:solidFill>
                  <a:srgbClr val="292B82"/>
                </a:solidFill>
                <a:sym typeface="Wingdings" panose="05000000000000000000" pitchFamily="2" charset="2"/>
              </a:rPr>
              <a:t> </a:t>
            </a:r>
            <a:r>
              <a:rPr lang="en-GB" sz="1800" dirty="0" err="1">
                <a:solidFill>
                  <a:srgbClr val="292B82"/>
                </a:solidFill>
              </a:rPr>
              <a:t>Telefon</a:t>
            </a:r>
            <a:r>
              <a:rPr lang="en-GB" sz="1800" dirty="0">
                <a:solidFill>
                  <a:srgbClr val="292B82"/>
                </a:solidFill>
              </a:rPr>
              <a:t>: 080 80 30; 01 620 76 55 </a:t>
            </a:r>
            <a:r>
              <a:rPr lang="pt-BR" sz="1800" dirty="0">
                <a:solidFill>
                  <a:srgbClr val="B7D6A6"/>
                </a:solidFill>
              </a:rPr>
              <a:t>(pon.-čet. 9h - 11h in 13h – 15h; pet. 9h – 11h)</a:t>
            </a:r>
          </a:p>
          <a:p>
            <a:pPr lvl="0">
              <a:buFont typeface="Wingdings" panose="05000000000000000000" pitchFamily="2" charset="2"/>
              <a:buChar char="à"/>
              <a:defRPr/>
            </a:pPr>
            <a:endParaRPr lang="en-GB" sz="1800" dirty="0">
              <a:solidFill>
                <a:srgbClr val="B7D6A6"/>
              </a:solidFill>
            </a:endParaRPr>
          </a:p>
          <a:p>
            <a:pPr marL="0" lvl="0" indent="0">
              <a:buNone/>
              <a:defRPr/>
            </a:pPr>
            <a:r>
              <a:rPr lang="en-GB" sz="1800" dirty="0">
                <a:solidFill>
                  <a:srgbClr val="292B82"/>
                </a:solidFill>
                <a:sym typeface="Wingdings" panose="05000000000000000000" pitchFamily="2" charset="2"/>
              </a:rPr>
              <a:t> </a:t>
            </a:r>
            <a:r>
              <a:rPr lang="en-GB" sz="1800" dirty="0">
                <a:solidFill>
                  <a:srgbClr val="292B82"/>
                </a:solidFill>
              </a:rPr>
              <a:t>E-</a:t>
            </a:r>
            <a:r>
              <a:rPr lang="en-GB" sz="1800" dirty="0" err="1">
                <a:solidFill>
                  <a:srgbClr val="292B82"/>
                </a:solidFill>
              </a:rPr>
              <a:t>pošta</a:t>
            </a:r>
            <a:r>
              <a:rPr lang="en-GB" sz="1800" dirty="0">
                <a:solidFill>
                  <a:srgbClr val="292B82"/>
                </a:solidFill>
              </a:rPr>
              <a:t>: </a:t>
            </a:r>
            <a:r>
              <a:rPr lang="en-GB" sz="1800" dirty="0">
                <a:solidFill>
                  <a:srgbClr val="292B82"/>
                </a:solidFill>
                <a:hlinkClick r:id="rId4"/>
              </a:rPr>
              <a:t>prevozniki@borzen.si</a:t>
            </a:r>
            <a:endParaRPr lang="en-GB" sz="1800" dirty="0">
              <a:solidFill>
                <a:srgbClr val="292B82"/>
              </a:solidFill>
            </a:endParaRPr>
          </a:p>
          <a:p>
            <a:pPr marL="0" lvl="0" indent="0">
              <a:buNone/>
              <a:defRPr/>
            </a:pPr>
            <a:endParaRPr lang="en-GB" sz="1800" dirty="0">
              <a:solidFill>
                <a:srgbClr val="292B82"/>
              </a:solidFill>
            </a:endParaRPr>
          </a:p>
          <a:p>
            <a:pPr marL="0" lvl="0" indent="0">
              <a:buNone/>
              <a:defRPr/>
            </a:pPr>
            <a:r>
              <a:rPr lang="en-GB" sz="1800" dirty="0">
                <a:solidFill>
                  <a:srgbClr val="292B82"/>
                </a:solidFill>
                <a:sym typeface="Wingdings" panose="05000000000000000000" pitchFamily="2" charset="2"/>
              </a:rPr>
              <a:t> </a:t>
            </a:r>
            <a:r>
              <a:rPr lang="en-GB" sz="1800" dirty="0">
                <a:solidFill>
                  <a:srgbClr val="292B82"/>
                </a:solidFill>
              </a:rPr>
              <a:t>K</a:t>
            </a:r>
            <a:r>
              <a:rPr lang="sl-SI" sz="1800" dirty="0" err="1">
                <a:solidFill>
                  <a:srgbClr val="292B82"/>
                </a:solidFill>
              </a:rPr>
              <a:t>ontaktne</a:t>
            </a:r>
            <a:r>
              <a:rPr lang="sl-SI" sz="1800" dirty="0">
                <a:solidFill>
                  <a:srgbClr val="292B82"/>
                </a:solidFill>
              </a:rPr>
              <a:t> točke OVE</a:t>
            </a:r>
            <a:r>
              <a:rPr lang="en-GB" sz="1800" dirty="0">
                <a:solidFill>
                  <a:srgbClr val="292B82"/>
                </a:solidFill>
              </a:rPr>
              <a:t> (</a:t>
            </a:r>
            <a:r>
              <a:rPr lang="en-GB" sz="1800" dirty="0" err="1">
                <a:solidFill>
                  <a:srgbClr val="292B82"/>
                </a:solidFill>
              </a:rPr>
              <a:t>svetovalne</a:t>
            </a:r>
            <a:r>
              <a:rPr lang="en-GB" sz="1800" dirty="0">
                <a:solidFill>
                  <a:srgbClr val="292B82"/>
                </a:solidFill>
              </a:rPr>
              <a:t> </a:t>
            </a:r>
            <a:r>
              <a:rPr lang="en-GB" sz="1800" dirty="0" err="1">
                <a:solidFill>
                  <a:srgbClr val="292B82"/>
                </a:solidFill>
              </a:rPr>
              <a:t>pisarne</a:t>
            </a:r>
            <a:r>
              <a:rPr lang="en-GB" sz="1800" dirty="0">
                <a:solidFill>
                  <a:srgbClr val="292B82"/>
                </a:solidFill>
              </a:rPr>
              <a:t>)</a:t>
            </a:r>
          </a:p>
          <a:p>
            <a:pPr marL="0" lvl="0" indent="0">
              <a:buNone/>
              <a:defRPr/>
            </a:pPr>
            <a:r>
              <a:rPr lang="en-GB" sz="1800" dirty="0">
                <a:solidFill>
                  <a:srgbClr val="292B82"/>
                </a:solidFill>
              </a:rPr>
              <a:t>       </a:t>
            </a:r>
            <a:r>
              <a:rPr lang="en-GB" sz="1800" dirty="0" err="1">
                <a:solidFill>
                  <a:srgbClr val="292B82"/>
                </a:solidFill>
              </a:rPr>
              <a:t>Registracija</a:t>
            </a:r>
            <a:r>
              <a:rPr lang="en-GB" sz="1800" dirty="0">
                <a:solidFill>
                  <a:srgbClr val="292B82"/>
                </a:solidFill>
              </a:rPr>
              <a:t>  in </a:t>
            </a:r>
            <a:r>
              <a:rPr lang="en-GB" sz="1800" dirty="0" err="1">
                <a:solidFill>
                  <a:srgbClr val="292B82"/>
                </a:solidFill>
              </a:rPr>
              <a:t>prijava</a:t>
            </a:r>
            <a:r>
              <a:rPr lang="en-GB" sz="1800" dirty="0">
                <a:solidFill>
                  <a:srgbClr val="292B82"/>
                </a:solidFill>
              </a:rPr>
              <a:t> </a:t>
            </a:r>
            <a:r>
              <a:rPr lang="en-GB" sz="1800" dirty="0" err="1">
                <a:solidFill>
                  <a:srgbClr val="292B82"/>
                </a:solidFill>
              </a:rPr>
              <a:t>na</a:t>
            </a:r>
            <a:r>
              <a:rPr lang="en-GB" sz="1800" dirty="0">
                <a:solidFill>
                  <a:srgbClr val="292B82"/>
                </a:solidFill>
              </a:rPr>
              <a:t> </a:t>
            </a:r>
            <a:r>
              <a:rPr lang="en-GB" sz="1800" dirty="0" err="1">
                <a:solidFill>
                  <a:srgbClr val="292B82"/>
                </a:solidFill>
              </a:rPr>
              <a:t>svetovanje</a:t>
            </a:r>
            <a:r>
              <a:rPr lang="en-GB" sz="1800" dirty="0">
                <a:solidFill>
                  <a:srgbClr val="292B82"/>
                </a:solidFill>
              </a:rPr>
              <a:t>:</a:t>
            </a:r>
          </a:p>
          <a:p>
            <a:pPr lvl="0">
              <a:defRPr/>
            </a:pPr>
            <a:endParaRPr lang="en-GB" sz="1800" dirty="0">
              <a:solidFill>
                <a:srgbClr val="292B82"/>
              </a:solidFill>
            </a:endParaRPr>
          </a:p>
          <a:p>
            <a:pPr lvl="0">
              <a:defRPr/>
            </a:pPr>
            <a:endParaRPr lang="en-GB" sz="1800" dirty="0">
              <a:solidFill>
                <a:srgbClr val="292B82"/>
              </a:solidFill>
            </a:endParaRPr>
          </a:p>
          <a:p>
            <a:pPr marL="0" indent="0">
              <a:buNone/>
            </a:pPr>
            <a:endParaRPr lang="sl-SI" dirty="0"/>
          </a:p>
        </p:txBody>
      </p:sp>
      <p:sp>
        <p:nvSpPr>
          <p:cNvPr id="8" name="PoljeZBesedilom 7">
            <a:extLst>
              <a:ext uri="{FF2B5EF4-FFF2-40B4-BE49-F238E27FC236}">
                <a16:creationId xmlns:a16="http://schemas.microsoft.com/office/drawing/2014/main" id="{485310BB-B045-067E-2210-6418849E64B9}"/>
              </a:ext>
            </a:extLst>
          </p:cNvPr>
          <p:cNvSpPr txBox="1"/>
          <p:nvPr/>
        </p:nvSpPr>
        <p:spPr>
          <a:xfrm>
            <a:off x="594360" y="5745772"/>
            <a:ext cx="4032504" cy="553998"/>
          </a:xfrm>
          <a:prstGeom prst="rect">
            <a:avLst/>
          </a:prstGeom>
          <a:noFill/>
        </p:spPr>
        <p:txBody>
          <a:bodyPr wrap="square">
            <a:spAutoFit/>
          </a:bodyPr>
          <a:lstStyle/>
          <a:p>
            <a:pPr algn="ctr">
              <a:buNone/>
            </a:pPr>
            <a:r>
              <a:rPr lang="sl-SI" sz="1000" i="1" dirty="0">
                <a:solidFill>
                  <a:srgbClr val="292B82"/>
                </a:solidFill>
                <a:effectLst/>
                <a:latin typeface="Poppins" panose="00000500000000000000" pitchFamily="2" charset="-18"/>
              </a:rPr>
              <a:t>Vabimo vas, da obiščete eno izmed naših svetovalnih pisarn, kjer se lahko brezplačno posvetujete z neodvisnimi svetovalkami in svetovalci za obnovljive vire energije.</a:t>
            </a:r>
          </a:p>
        </p:txBody>
      </p:sp>
      <p:pic>
        <p:nvPicPr>
          <p:cNvPr id="5" name="Slika 4">
            <a:extLst>
              <a:ext uri="{FF2B5EF4-FFF2-40B4-BE49-F238E27FC236}">
                <a16:creationId xmlns:a16="http://schemas.microsoft.com/office/drawing/2014/main" id="{3E5468A7-FAC4-A1E4-705B-6983809778AD}"/>
              </a:ext>
            </a:extLst>
          </p:cNvPr>
          <p:cNvPicPr>
            <a:picLocks noChangeAspect="1"/>
          </p:cNvPicPr>
          <p:nvPr/>
        </p:nvPicPr>
        <p:blipFill>
          <a:blip r:embed="rId5"/>
          <a:stretch>
            <a:fillRect/>
          </a:stretch>
        </p:blipFill>
        <p:spPr>
          <a:xfrm>
            <a:off x="1675254" y="3775509"/>
            <a:ext cx="1870716" cy="1857496"/>
          </a:xfrm>
          <a:prstGeom prst="rect">
            <a:avLst/>
          </a:prstGeom>
        </p:spPr>
      </p:pic>
    </p:spTree>
    <p:extLst>
      <p:ext uri="{BB962C8B-B14F-4D97-AF65-F5344CB8AC3E}">
        <p14:creationId xmlns:p14="http://schemas.microsoft.com/office/powerpoint/2010/main" val="14359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656AC982-36F8-739F-2EBD-D78D9AFBD0D0}"/>
              </a:ext>
            </a:extLst>
          </p:cNvPr>
          <p:cNvSpPr>
            <a:spLocks noGrp="1"/>
          </p:cNvSpPr>
          <p:nvPr>
            <p:ph sz="quarter" idx="10"/>
          </p:nvPr>
        </p:nvSpPr>
        <p:spPr>
          <a:xfrm>
            <a:off x="3828245" y="3115718"/>
            <a:ext cx="4535509" cy="626564"/>
          </a:xfrm>
        </p:spPr>
        <p:txBody>
          <a:bodyPr/>
          <a:lstStyle/>
          <a:p>
            <a:r>
              <a:rPr lang="en-GB" sz="3200" dirty="0"/>
              <a:t>VPRAŠANJA IN ODGOVORI</a:t>
            </a:r>
            <a:endParaRPr lang="sl-SI" sz="3200" dirty="0"/>
          </a:p>
          <a:p>
            <a:endParaRPr lang="sl-SI" dirty="0"/>
          </a:p>
        </p:txBody>
      </p:sp>
      <p:sp>
        <p:nvSpPr>
          <p:cNvPr id="5" name="Označba mesta vsebine 1">
            <a:extLst>
              <a:ext uri="{FF2B5EF4-FFF2-40B4-BE49-F238E27FC236}">
                <a16:creationId xmlns:a16="http://schemas.microsoft.com/office/drawing/2014/main" id="{6967B715-9A9D-C6D7-B25C-66182FC8260D}"/>
              </a:ext>
            </a:extLst>
          </p:cNvPr>
          <p:cNvSpPr txBox="1">
            <a:spLocks/>
          </p:cNvSpPr>
          <p:nvPr/>
        </p:nvSpPr>
        <p:spPr>
          <a:xfrm rot="20257724">
            <a:off x="1676357" y="4191662"/>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6" name="Označba mesta vsebine 1">
            <a:extLst>
              <a:ext uri="{FF2B5EF4-FFF2-40B4-BE49-F238E27FC236}">
                <a16:creationId xmlns:a16="http://schemas.microsoft.com/office/drawing/2014/main" id="{10C1F9CC-5E4B-A725-1651-AB8BA5109238}"/>
              </a:ext>
            </a:extLst>
          </p:cNvPr>
          <p:cNvSpPr txBox="1">
            <a:spLocks/>
          </p:cNvSpPr>
          <p:nvPr/>
        </p:nvSpPr>
        <p:spPr>
          <a:xfrm rot="21202451">
            <a:off x="2646526" y="4856128"/>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7" name="Označba mesta vsebine 1">
            <a:extLst>
              <a:ext uri="{FF2B5EF4-FFF2-40B4-BE49-F238E27FC236}">
                <a16:creationId xmlns:a16="http://schemas.microsoft.com/office/drawing/2014/main" id="{16C8D98C-5622-D1E0-ACD1-F969FDC13769}"/>
              </a:ext>
            </a:extLst>
          </p:cNvPr>
          <p:cNvSpPr txBox="1">
            <a:spLocks/>
          </p:cNvSpPr>
          <p:nvPr/>
        </p:nvSpPr>
        <p:spPr>
          <a:xfrm rot="20257724">
            <a:off x="4891998" y="5267606"/>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8" name="Označba mesta vsebine 1">
            <a:extLst>
              <a:ext uri="{FF2B5EF4-FFF2-40B4-BE49-F238E27FC236}">
                <a16:creationId xmlns:a16="http://schemas.microsoft.com/office/drawing/2014/main" id="{D9A346B2-EF63-1182-365A-D1A2D0C9E680}"/>
              </a:ext>
            </a:extLst>
          </p:cNvPr>
          <p:cNvSpPr txBox="1">
            <a:spLocks/>
          </p:cNvSpPr>
          <p:nvPr/>
        </p:nvSpPr>
        <p:spPr>
          <a:xfrm rot="20257724">
            <a:off x="1184724" y="978503"/>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9" name="Označba mesta vsebine 1">
            <a:extLst>
              <a:ext uri="{FF2B5EF4-FFF2-40B4-BE49-F238E27FC236}">
                <a16:creationId xmlns:a16="http://schemas.microsoft.com/office/drawing/2014/main" id="{3320CFAF-97EB-9CEB-477B-94FB9AE6498D}"/>
              </a:ext>
            </a:extLst>
          </p:cNvPr>
          <p:cNvSpPr txBox="1">
            <a:spLocks/>
          </p:cNvSpPr>
          <p:nvPr/>
        </p:nvSpPr>
        <p:spPr>
          <a:xfrm rot="20257724">
            <a:off x="9976061" y="1674014"/>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10" name="Označba mesta vsebine 1">
            <a:extLst>
              <a:ext uri="{FF2B5EF4-FFF2-40B4-BE49-F238E27FC236}">
                <a16:creationId xmlns:a16="http://schemas.microsoft.com/office/drawing/2014/main" id="{3A4B8FD2-4780-72AD-6BD4-EB2BDD73CD38}"/>
              </a:ext>
            </a:extLst>
          </p:cNvPr>
          <p:cNvSpPr txBox="1">
            <a:spLocks/>
          </p:cNvSpPr>
          <p:nvPr/>
        </p:nvSpPr>
        <p:spPr>
          <a:xfrm rot="20257724">
            <a:off x="10122364" y="5048150"/>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11" name="Označba mesta vsebine 1">
            <a:extLst>
              <a:ext uri="{FF2B5EF4-FFF2-40B4-BE49-F238E27FC236}">
                <a16:creationId xmlns:a16="http://schemas.microsoft.com/office/drawing/2014/main" id="{392D476C-784C-8BF7-A5AF-58F25836BBD2}"/>
              </a:ext>
            </a:extLst>
          </p:cNvPr>
          <p:cNvSpPr txBox="1">
            <a:spLocks/>
          </p:cNvSpPr>
          <p:nvPr/>
        </p:nvSpPr>
        <p:spPr>
          <a:xfrm rot="2487453">
            <a:off x="1388875" y="5341043"/>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13" name="Označba mesta vsebine 1">
            <a:extLst>
              <a:ext uri="{FF2B5EF4-FFF2-40B4-BE49-F238E27FC236}">
                <a16:creationId xmlns:a16="http://schemas.microsoft.com/office/drawing/2014/main" id="{676C1145-C4BA-48D7-9FF5-F341457A2BCF}"/>
              </a:ext>
            </a:extLst>
          </p:cNvPr>
          <p:cNvSpPr txBox="1">
            <a:spLocks/>
          </p:cNvSpPr>
          <p:nvPr/>
        </p:nvSpPr>
        <p:spPr>
          <a:xfrm rot="1661691">
            <a:off x="6925661" y="1812941"/>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14" name="Označba mesta vsebine 1">
            <a:extLst>
              <a:ext uri="{FF2B5EF4-FFF2-40B4-BE49-F238E27FC236}">
                <a16:creationId xmlns:a16="http://schemas.microsoft.com/office/drawing/2014/main" id="{040D805B-7195-6C4B-6026-C4E93AB8E6BF}"/>
              </a:ext>
            </a:extLst>
          </p:cNvPr>
          <p:cNvSpPr txBox="1">
            <a:spLocks/>
          </p:cNvSpPr>
          <p:nvPr/>
        </p:nvSpPr>
        <p:spPr>
          <a:xfrm rot="1661691">
            <a:off x="7992502" y="5839218"/>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15" name="Označba mesta vsebine 1">
            <a:extLst>
              <a:ext uri="{FF2B5EF4-FFF2-40B4-BE49-F238E27FC236}">
                <a16:creationId xmlns:a16="http://schemas.microsoft.com/office/drawing/2014/main" id="{09813F8D-837B-8E09-19CF-30DC0BE9E335}"/>
              </a:ext>
            </a:extLst>
          </p:cNvPr>
          <p:cNvSpPr txBox="1">
            <a:spLocks/>
          </p:cNvSpPr>
          <p:nvPr/>
        </p:nvSpPr>
        <p:spPr>
          <a:xfrm rot="1661691">
            <a:off x="6556853" y="3952235"/>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16" name="Označba mesta vsebine 1">
            <a:extLst>
              <a:ext uri="{FF2B5EF4-FFF2-40B4-BE49-F238E27FC236}">
                <a16:creationId xmlns:a16="http://schemas.microsoft.com/office/drawing/2014/main" id="{6EC19759-C110-C6D8-C825-8AFE0F81879D}"/>
              </a:ext>
            </a:extLst>
          </p:cNvPr>
          <p:cNvSpPr txBox="1">
            <a:spLocks/>
          </p:cNvSpPr>
          <p:nvPr/>
        </p:nvSpPr>
        <p:spPr>
          <a:xfrm rot="1661691">
            <a:off x="1838550" y="2585081"/>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17" name="Označba mesta vsebine 1">
            <a:extLst>
              <a:ext uri="{FF2B5EF4-FFF2-40B4-BE49-F238E27FC236}">
                <a16:creationId xmlns:a16="http://schemas.microsoft.com/office/drawing/2014/main" id="{64F3A055-6E15-EB3B-F18F-7C9DAE2D38FC}"/>
              </a:ext>
            </a:extLst>
          </p:cNvPr>
          <p:cNvSpPr txBox="1">
            <a:spLocks/>
          </p:cNvSpPr>
          <p:nvPr/>
        </p:nvSpPr>
        <p:spPr>
          <a:xfrm rot="1661691">
            <a:off x="4298285" y="388804"/>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18" name="Označba mesta vsebine 1">
            <a:extLst>
              <a:ext uri="{FF2B5EF4-FFF2-40B4-BE49-F238E27FC236}">
                <a16:creationId xmlns:a16="http://schemas.microsoft.com/office/drawing/2014/main" id="{7407F7A8-F4E1-E540-7FD5-48AB5D248251}"/>
              </a:ext>
            </a:extLst>
          </p:cNvPr>
          <p:cNvSpPr txBox="1">
            <a:spLocks/>
          </p:cNvSpPr>
          <p:nvPr/>
        </p:nvSpPr>
        <p:spPr>
          <a:xfrm rot="1661691">
            <a:off x="2880965" y="6136025"/>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19" name="Označba mesta vsebine 1">
            <a:extLst>
              <a:ext uri="{FF2B5EF4-FFF2-40B4-BE49-F238E27FC236}">
                <a16:creationId xmlns:a16="http://schemas.microsoft.com/office/drawing/2014/main" id="{5DF43D71-23C9-2D3C-380D-391B39D42D0D}"/>
              </a:ext>
            </a:extLst>
          </p:cNvPr>
          <p:cNvSpPr txBox="1">
            <a:spLocks/>
          </p:cNvSpPr>
          <p:nvPr/>
        </p:nvSpPr>
        <p:spPr>
          <a:xfrm rot="19520283">
            <a:off x="10915429" y="3471974"/>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20" name="Označba mesta vsebine 1">
            <a:extLst>
              <a:ext uri="{FF2B5EF4-FFF2-40B4-BE49-F238E27FC236}">
                <a16:creationId xmlns:a16="http://schemas.microsoft.com/office/drawing/2014/main" id="{EFF04B9A-57EE-D2A8-DC34-5B74142C7AB9}"/>
              </a:ext>
            </a:extLst>
          </p:cNvPr>
          <p:cNvSpPr txBox="1">
            <a:spLocks/>
          </p:cNvSpPr>
          <p:nvPr/>
        </p:nvSpPr>
        <p:spPr>
          <a:xfrm rot="20976582">
            <a:off x="3627773" y="4466587"/>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21" name="Označba mesta vsebine 1">
            <a:extLst>
              <a:ext uri="{FF2B5EF4-FFF2-40B4-BE49-F238E27FC236}">
                <a16:creationId xmlns:a16="http://schemas.microsoft.com/office/drawing/2014/main" id="{16D692D7-4D61-5AE5-95AE-D9BED30C82B9}"/>
              </a:ext>
            </a:extLst>
          </p:cNvPr>
          <p:cNvSpPr txBox="1">
            <a:spLocks/>
          </p:cNvSpPr>
          <p:nvPr/>
        </p:nvSpPr>
        <p:spPr>
          <a:xfrm rot="20257724">
            <a:off x="8918836" y="2385300"/>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22" name="Označba mesta vsebine 1">
            <a:extLst>
              <a:ext uri="{FF2B5EF4-FFF2-40B4-BE49-F238E27FC236}">
                <a16:creationId xmlns:a16="http://schemas.microsoft.com/office/drawing/2014/main" id="{06082ABB-D95B-E8C1-7A91-33A3CD142D07}"/>
              </a:ext>
            </a:extLst>
          </p:cNvPr>
          <p:cNvSpPr txBox="1">
            <a:spLocks/>
          </p:cNvSpPr>
          <p:nvPr/>
        </p:nvSpPr>
        <p:spPr>
          <a:xfrm rot="20257724">
            <a:off x="533789" y="3466805"/>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23" name="Označba mesta vsebine 1">
            <a:extLst>
              <a:ext uri="{FF2B5EF4-FFF2-40B4-BE49-F238E27FC236}">
                <a16:creationId xmlns:a16="http://schemas.microsoft.com/office/drawing/2014/main" id="{508E4B3F-037B-C088-5943-CCEB60FD2C95}"/>
              </a:ext>
            </a:extLst>
          </p:cNvPr>
          <p:cNvSpPr txBox="1">
            <a:spLocks/>
          </p:cNvSpPr>
          <p:nvPr/>
        </p:nvSpPr>
        <p:spPr>
          <a:xfrm rot="20257724">
            <a:off x="6571449" y="6132109"/>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24" name="Označba mesta vsebine 1">
            <a:extLst>
              <a:ext uri="{FF2B5EF4-FFF2-40B4-BE49-F238E27FC236}">
                <a16:creationId xmlns:a16="http://schemas.microsoft.com/office/drawing/2014/main" id="{8D0E523E-00CC-D74F-1CD4-0DF952BE4DF0}"/>
              </a:ext>
            </a:extLst>
          </p:cNvPr>
          <p:cNvSpPr txBox="1">
            <a:spLocks/>
          </p:cNvSpPr>
          <p:nvPr/>
        </p:nvSpPr>
        <p:spPr>
          <a:xfrm rot="20257724">
            <a:off x="2701542" y="537111"/>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25" name="Označba mesta vsebine 1">
            <a:extLst>
              <a:ext uri="{FF2B5EF4-FFF2-40B4-BE49-F238E27FC236}">
                <a16:creationId xmlns:a16="http://schemas.microsoft.com/office/drawing/2014/main" id="{39E3821B-5E19-05C8-EEDE-60BC8528F934}"/>
              </a:ext>
            </a:extLst>
          </p:cNvPr>
          <p:cNvSpPr txBox="1">
            <a:spLocks/>
          </p:cNvSpPr>
          <p:nvPr/>
        </p:nvSpPr>
        <p:spPr>
          <a:xfrm rot="20257724">
            <a:off x="4063373" y="1716687"/>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26" name="Označba mesta vsebine 1">
            <a:extLst>
              <a:ext uri="{FF2B5EF4-FFF2-40B4-BE49-F238E27FC236}">
                <a16:creationId xmlns:a16="http://schemas.microsoft.com/office/drawing/2014/main" id="{EF4F9989-574E-B229-1C0A-2BEE85D12495}"/>
              </a:ext>
            </a:extLst>
          </p:cNvPr>
          <p:cNvSpPr txBox="1">
            <a:spLocks/>
          </p:cNvSpPr>
          <p:nvPr/>
        </p:nvSpPr>
        <p:spPr>
          <a:xfrm rot="1100476">
            <a:off x="5487219" y="2353019"/>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27" name="Označba mesta vsebine 1">
            <a:extLst>
              <a:ext uri="{FF2B5EF4-FFF2-40B4-BE49-F238E27FC236}">
                <a16:creationId xmlns:a16="http://schemas.microsoft.com/office/drawing/2014/main" id="{A890946A-34B9-0049-A09E-E7BB76714E1A}"/>
              </a:ext>
            </a:extLst>
          </p:cNvPr>
          <p:cNvSpPr txBox="1">
            <a:spLocks/>
          </p:cNvSpPr>
          <p:nvPr/>
        </p:nvSpPr>
        <p:spPr>
          <a:xfrm rot="1100476">
            <a:off x="8880696" y="4592823"/>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28" name="Označba mesta vsebine 1">
            <a:extLst>
              <a:ext uri="{FF2B5EF4-FFF2-40B4-BE49-F238E27FC236}">
                <a16:creationId xmlns:a16="http://schemas.microsoft.com/office/drawing/2014/main" id="{40E0290B-453E-97BC-7669-0CED8792F03A}"/>
              </a:ext>
            </a:extLst>
          </p:cNvPr>
          <p:cNvSpPr txBox="1">
            <a:spLocks/>
          </p:cNvSpPr>
          <p:nvPr/>
        </p:nvSpPr>
        <p:spPr>
          <a:xfrm rot="1100476">
            <a:off x="546257" y="397366"/>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29" name="Označba mesta vsebine 1">
            <a:extLst>
              <a:ext uri="{FF2B5EF4-FFF2-40B4-BE49-F238E27FC236}">
                <a16:creationId xmlns:a16="http://schemas.microsoft.com/office/drawing/2014/main" id="{380A87EF-F470-3C7A-0AA6-68D43CD99CE3}"/>
              </a:ext>
            </a:extLst>
          </p:cNvPr>
          <p:cNvSpPr txBox="1">
            <a:spLocks/>
          </p:cNvSpPr>
          <p:nvPr/>
        </p:nvSpPr>
        <p:spPr>
          <a:xfrm rot="1100476">
            <a:off x="11191532" y="6053291"/>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30" name="Označba mesta vsebine 1">
            <a:extLst>
              <a:ext uri="{FF2B5EF4-FFF2-40B4-BE49-F238E27FC236}">
                <a16:creationId xmlns:a16="http://schemas.microsoft.com/office/drawing/2014/main" id="{A67C4349-6EAA-2491-998D-A23985C6D229}"/>
              </a:ext>
            </a:extLst>
          </p:cNvPr>
          <p:cNvSpPr txBox="1">
            <a:spLocks/>
          </p:cNvSpPr>
          <p:nvPr/>
        </p:nvSpPr>
        <p:spPr>
          <a:xfrm rot="1100476">
            <a:off x="11148777" y="1178903"/>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31" name="Označba mesta vsebine 1">
            <a:extLst>
              <a:ext uri="{FF2B5EF4-FFF2-40B4-BE49-F238E27FC236}">
                <a16:creationId xmlns:a16="http://schemas.microsoft.com/office/drawing/2014/main" id="{D1F2DE5F-1FD7-7DC3-3061-5860DB40EAC5}"/>
              </a:ext>
            </a:extLst>
          </p:cNvPr>
          <p:cNvSpPr txBox="1">
            <a:spLocks/>
          </p:cNvSpPr>
          <p:nvPr/>
        </p:nvSpPr>
        <p:spPr>
          <a:xfrm rot="1100476">
            <a:off x="8019565" y="1118249"/>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32" name="Označba mesta vsebine 1">
            <a:extLst>
              <a:ext uri="{FF2B5EF4-FFF2-40B4-BE49-F238E27FC236}">
                <a16:creationId xmlns:a16="http://schemas.microsoft.com/office/drawing/2014/main" id="{DD762E75-86CF-07FB-396B-8DCEFC069FA8}"/>
              </a:ext>
            </a:extLst>
          </p:cNvPr>
          <p:cNvSpPr txBox="1">
            <a:spLocks/>
          </p:cNvSpPr>
          <p:nvPr/>
        </p:nvSpPr>
        <p:spPr>
          <a:xfrm rot="1100476">
            <a:off x="2879875" y="3137502"/>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33" name="Označba mesta vsebine 1">
            <a:extLst>
              <a:ext uri="{FF2B5EF4-FFF2-40B4-BE49-F238E27FC236}">
                <a16:creationId xmlns:a16="http://schemas.microsoft.com/office/drawing/2014/main" id="{BE69EDF9-A115-90FD-1F4D-D811A6290184}"/>
              </a:ext>
            </a:extLst>
          </p:cNvPr>
          <p:cNvSpPr txBox="1">
            <a:spLocks/>
          </p:cNvSpPr>
          <p:nvPr/>
        </p:nvSpPr>
        <p:spPr>
          <a:xfrm rot="1235793">
            <a:off x="654759" y="5959753"/>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34" name="Označba mesta vsebine 1">
            <a:extLst>
              <a:ext uri="{FF2B5EF4-FFF2-40B4-BE49-F238E27FC236}">
                <a16:creationId xmlns:a16="http://schemas.microsoft.com/office/drawing/2014/main" id="{87E99083-6AD4-1550-9529-B7611617204C}"/>
              </a:ext>
            </a:extLst>
          </p:cNvPr>
          <p:cNvSpPr txBox="1">
            <a:spLocks/>
          </p:cNvSpPr>
          <p:nvPr/>
        </p:nvSpPr>
        <p:spPr>
          <a:xfrm rot="1100476">
            <a:off x="9522533" y="6144587"/>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35" name="Označba mesta vsebine 1">
            <a:extLst>
              <a:ext uri="{FF2B5EF4-FFF2-40B4-BE49-F238E27FC236}">
                <a16:creationId xmlns:a16="http://schemas.microsoft.com/office/drawing/2014/main" id="{4455C1A3-6238-0A1A-5833-DF50FBFE0756}"/>
              </a:ext>
            </a:extLst>
          </p:cNvPr>
          <p:cNvSpPr txBox="1">
            <a:spLocks/>
          </p:cNvSpPr>
          <p:nvPr/>
        </p:nvSpPr>
        <p:spPr>
          <a:xfrm rot="1661691">
            <a:off x="9374457" y="3601963"/>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36" name="Označba mesta vsebine 1">
            <a:extLst>
              <a:ext uri="{FF2B5EF4-FFF2-40B4-BE49-F238E27FC236}">
                <a16:creationId xmlns:a16="http://schemas.microsoft.com/office/drawing/2014/main" id="{F5A55F14-3D55-6491-B6FD-82A3AF6E9F26}"/>
              </a:ext>
            </a:extLst>
          </p:cNvPr>
          <p:cNvSpPr txBox="1">
            <a:spLocks/>
          </p:cNvSpPr>
          <p:nvPr/>
        </p:nvSpPr>
        <p:spPr>
          <a:xfrm rot="1661691">
            <a:off x="2837328" y="1685632"/>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38" name="Označba mesta vsebine 1">
            <a:extLst>
              <a:ext uri="{FF2B5EF4-FFF2-40B4-BE49-F238E27FC236}">
                <a16:creationId xmlns:a16="http://schemas.microsoft.com/office/drawing/2014/main" id="{CA91772B-75E9-1ACA-6058-283FCFB28544}"/>
              </a:ext>
            </a:extLst>
          </p:cNvPr>
          <p:cNvSpPr txBox="1">
            <a:spLocks/>
          </p:cNvSpPr>
          <p:nvPr/>
        </p:nvSpPr>
        <p:spPr>
          <a:xfrm rot="19628132">
            <a:off x="5453800" y="1227888"/>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39" name="Označba mesta vsebine 1">
            <a:extLst>
              <a:ext uri="{FF2B5EF4-FFF2-40B4-BE49-F238E27FC236}">
                <a16:creationId xmlns:a16="http://schemas.microsoft.com/office/drawing/2014/main" id="{0E84200F-04E2-F8A4-FB2A-3C1D33E5F0C6}"/>
              </a:ext>
            </a:extLst>
          </p:cNvPr>
          <p:cNvSpPr txBox="1">
            <a:spLocks/>
          </p:cNvSpPr>
          <p:nvPr/>
        </p:nvSpPr>
        <p:spPr>
          <a:xfrm rot="1100476">
            <a:off x="4027313" y="5924331"/>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40" name="Označba mesta vsebine 1">
            <a:extLst>
              <a:ext uri="{FF2B5EF4-FFF2-40B4-BE49-F238E27FC236}">
                <a16:creationId xmlns:a16="http://schemas.microsoft.com/office/drawing/2014/main" id="{EC70AB3B-4CFD-E58E-26BE-E75B2574B792}"/>
              </a:ext>
            </a:extLst>
          </p:cNvPr>
          <p:cNvSpPr txBox="1">
            <a:spLocks/>
          </p:cNvSpPr>
          <p:nvPr/>
        </p:nvSpPr>
        <p:spPr>
          <a:xfrm rot="1100476">
            <a:off x="4998641" y="4089456"/>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41" name="Označba mesta vsebine 1">
            <a:extLst>
              <a:ext uri="{FF2B5EF4-FFF2-40B4-BE49-F238E27FC236}">
                <a16:creationId xmlns:a16="http://schemas.microsoft.com/office/drawing/2014/main" id="{EBA849F1-2E2D-7CD6-1A11-F14C8587FC7F}"/>
              </a:ext>
            </a:extLst>
          </p:cNvPr>
          <p:cNvSpPr txBox="1">
            <a:spLocks/>
          </p:cNvSpPr>
          <p:nvPr/>
        </p:nvSpPr>
        <p:spPr>
          <a:xfrm rot="1100476">
            <a:off x="8019565" y="4089456"/>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B7D6A6"/>
                </a:solidFill>
              </a:rPr>
              <a:t>?</a:t>
            </a:r>
            <a:endParaRPr lang="sl-SI" dirty="0">
              <a:solidFill>
                <a:srgbClr val="B7D6A6"/>
              </a:solidFill>
            </a:endParaRPr>
          </a:p>
        </p:txBody>
      </p:sp>
      <p:sp>
        <p:nvSpPr>
          <p:cNvPr id="42" name="Označba mesta vsebine 1">
            <a:extLst>
              <a:ext uri="{FF2B5EF4-FFF2-40B4-BE49-F238E27FC236}">
                <a16:creationId xmlns:a16="http://schemas.microsoft.com/office/drawing/2014/main" id="{EB41CD3A-8453-E408-4F75-3AA6D64C3252}"/>
              </a:ext>
            </a:extLst>
          </p:cNvPr>
          <p:cNvSpPr txBox="1">
            <a:spLocks/>
          </p:cNvSpPr>
          <p:nvPr/>
        </p:nvSpPr>
        <p:spPr>
          <a:xfrm rot="20257724">
            <a:off x="6736314" y="5186484"/>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43" name="Označba mesta vsebine 1">
            <a:extLst>
              <a:ext uri="{FF2B5EF4-FFF2-40B4-BE49-F238E27FC236}">
                <a16:creationId xmlns:a16="http://schemas.microsoft.com/office/drawing/2014/main" id="{1A070FD3-FECC-92BD-BE06-937FC4D484C3}"/>
              </a:ext>
            </a:extLst>
          </p:cNvPr>
          <p:cNvSpPr txBox="1">
            <a:spLocks/>
          </p:cNvSpPr>
          <p:nvPr/>
        </p:nvSpPr>
        <p:spPr>
          <a:xfrm rot="20257724">
            <a:off x="493294" y="2259797"/>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44" name="Označba mesta vsebine 1">
            <a:extLst>
              <a:ext uri="{FF2B5EF4-FFF2-40B4-BE49-F238E27FC236}">
                <a16:creationId xmlns:a16="http://schemas.microsoft.com/office/drawing/2014/main" id="{213C2E49-77D4-9835-77D6-4CBCA8F33D40}"/>
              </a:ext>
            </a:extLst>
          </p:cNvPr>
          <p:cNvSpPr txBox="1">
            <a:spLocks/>
          </p:cNvSpPr>
          <p:nvPr/>
        </p:nvSpPr>
        <p:spPr>
          <a:xfrm rot="767658">
            <a:off x="11424881" y="4474648"/>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
        <p:nvSpPr>
          <p:cNvPr id="45" name="Označba mesta vsebine 1">
            <a:extLst>
              <a:ext uri="{FF2B5EF4-FFF2-40B4-BE49-F238E27FC236}">
                <a16:creationId xmlns:a16="http://schemas.microsoft.com/office/drawing/2014/main" id="{A08AD837-03DA-4005-6100-5C84BFBABEF3}"/>
              </a:ext>
            </a:extLst>
          </p:cNvPr>
          <p:cNvSpPr txBox="1">
            <a:spLocks/>
          </p:cNvSpPr>
          <p:nvPr/>
        </p:nvSpPr>
        <p:spPr>
          <a:xfrm rot="1250777">
            <a:off x="11351621" y="2288274"/>
            <a:ext cx="326179" cy="499210"/>
          </a:xfrm>
          <a:prstGeom prst="rect">
            <a:avLst/>
          </a:prstGeom>
        </p:spPr>
        <p:txBody>
          <a:bodyPr vert="horz" lIns="0" tIns="0" rIns="0" bIns="0" rtlCol="0">
            <a:normAutofit fontScale="92500" lnSpcReduction="10000"/>
          </a:bodyPr>
          <a:lstStyle>
            <a:lvl1pPr marL="0" indent="0" algn="l" defTabSz="914400" rtl="0" eaLnBrk="1" latinLnBrk="0" hangingPunct="1">
              <a:lnSpc>
                <a:spcPct val="90000"/>
              </a:lnSpc>
              <a:spcBef>
                <a:spcPts val="1000"/>
              </a:spcBef>
              <a:buFontTx/>
              <a:buNone/>
              <a:defRPr sz="4200" b="1" kern="1200">
                <a:solidFill>
                  <a:srgbClr val="292B8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Tx/>
              <a:buNone/>
              <a:defRPr sz="4200" b="1" kern="1200">
                <a:solidFill>
                  <a:srgbClr val="292B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endParaRPr lang="sl-SI" dirty="0"/>
          </a:p>
        </p:txBody>
      </p:sp>
    </p:spTree>
    <p:extLst>
      <p:ext uri="{BB962C8B-B14F-4D97-AF65-F5344CB8AC3E}">
        <p14:creationId xmlns:p14="http://schemas.microsoft.com/office/powerpoint/2010/main" val="212851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2238CE09-B1AD-105C-238B-F237AC1C6655}"/>
              </a:ext>
            </a:extLst>
          </p:cNvPr>
          <p:cNvSpPr>
            <a:spLocks noGrp="1"/>
          </p:cNvSpPr>
          <p:nvPr>
            <p:ph sz="quarter" idx="10"/>
          </p:nvPr>
        </p:nvSpPr>
        <p:spPr>
          <a:xfrm>
            <a:off x="1758814" y="2955686"/>
            <a:ext cx="8674372" cy="626564"/>
          </a:xfrm>
        </p:spPr>
        <p:txBody>
          <a:bodyPr>
            <a:normAutofit/>
          </a:bodyPr>
          <a:lstStyle/>
          <a:p>
            <a:r>
              <a:rPr lang="en-GB" sz="3200" dirty="0"/>
              <a:t>NAJLEPŠA HVALA ZA UDELEŽBO IN POZORNOST!</a:t>
            </a:r>
            <a:endParaRPr lang="sl-SI" sz="3200" dirty="0"/>
          </a:p>
        </p:txBody>
      </p:sp>
    </p:spTree>
    <p:extLst>
      <p:ext uri="{BB962C8B-B14F-4D97-AF65-F5344CB8AC3E}">
        <p14:creationId xmlns:p14="http://schemas.microsoft.com/office/powerpoint/2010/main" val="126931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A6CBA2D7-8D3C-7EDC-5035-9BE339FFA3B1}"/>
              </a:ext>
            </a:extLst>
          </p:cNvPr>
          <p:cNvSpPr txBox="1"/>
          <p:nvPr/>
        </p:nvSpPr>
        <p:spPr>
          <a:xfrm>
            <a:off x="1244183" y="461038"/>
            <a:ext cx="4557010" cy="492443"/>
          </a:xfrm>
          <a:prstGeom prst="rect">
            <a:avLst/>
          </a:prstGeom>
          <a:noFill/>
        </p:spPr>
        <p:txBody>
          <a:bodyPr wrap="square" lIns="0" tIns="0" rIns="0" bIns="0" rtlCol="0">
            <a:spAutoFit/>
          </a:bodyPr>
          <a:lstStyle/>
          <a:p>
            <a:r>
              <a:rPr lang="sl-SI" sz="3200" b="1" dirty="0">
                <a:solidFill>
                  <a:srgbClr val="292B82"/>
                </a:solidFill>
                <a:latin typeface="Calibri" panose="020F0502020204030204" pitchFamily="34" charset="0"/>
                <a:cs typeface="Calibri" panose="020F0502020204030204" pitchFamily="34" charset="0"/>
              </a:rPr>
              <a:t>Potek predstavitve</a:t>
            </a:r>
          </a:p>
        </p:txBody>
      </p:sp>
      <p:sp>
        <p:nvSpPr>
          <p:cNvPr id="5" name="PoljeZBesedilom 4">
            <a:extLst>
              <a:ext uri="{FF2B5EF4-FFF2-40B4-BE49-F238E27FC236}">
                <a16:creationId xmlns:a16="http://schemas.microsoft.com/office/drawing/2014/main" id="{EB256BB5-7334-3752-9A9F-EFEBCA8BA35E}"/>
              </a:ext>
            </a:extLst>
          </p:cNvPr>
          <p:cNvSpPr txBox="1"/>
          <p:nvPr/>
        </p:nvSpPr>
        <p:spPr>
          <a:xfrm>
            <a:off x="1244183" y="1453625"/>
            <a:ext cx="5170265" cy="4001095"/>
          </a:xfrm>
          <a:prstGeom prst="rect">
            <a:avLst/>
          </a:prstGeom>
          <a:noFill/>
        </p:spPr>
        <p:txBody>
          <a:bodyPr wrap="square" lIns="0" tIns="0" rIns="0" bIns="0" rtlCol="0">
            <a:spAutoFit/>
          </a:bodyPr>
          <a:lstStyle/>
          <a:p>
            <a:pPr>
              <a:tabLst>
                <a:tab pos="3960000" algn="l"/>
              </a:tabLst>
            </a:pPr>
            <a:r>
              <a:rPr lang="en-GB" sz="2000" dirty="0">
                <a:solidFill>
                  <a:srgbClr val="292B82"/>
                </a:solidFill>
                <a:latin typeface="Calibri Light" panose="020F0302020204030204" pitchFamily="34" charset="0"/>
                <a:cs typeface="Calibri Light" panose="020F0302020204030204" pitchFamily="34" charset="0"/>
              </a:rPr>
              <a:t>1</a:t>
            </a:r>
            <a:r>
              <a:rPr lang="sl-SI" sz="2000" dirty="0">
                <a:solidFill>
                  <a:srgbClr val="292B82"/>
                </a:solidFill>
                <a:latin typeface="Calibri Light" panose="020F0302020204030204" pitchFamily="34" charset="0"/>
                <a:cs typeface="Calibri Light" panose="020F0302020204030204" pitchFamily="34" charset="0"/>
              </a:rPr>
              <a:t> </a:t>
            </a:r>
            <a:r>
              <a:rPr lang="en-GB" sz="2000" dirty="0" err="1">
                <a:solidFill>
                  <a:srgbClr val="292B82"/>
                </a:solidFill>
                <a:latin typeface="Calibri Light" panose="020F0302020204030204" pitchFamily="34" charset="0"/>
                <a:cs typeface="Calibri Light" panose="020F0302020204030204" pitchFamily="34" charset="0"/>
              </a:rPr>
              <a:t>Predmet</a:t>
            </a:r>
            <a:r>
              <a:rPr lang="en-GB" sz="2000" dirty="0">
                <a:solidFill>
                  <a:srgbClr val="292B82"/>
                </a:solidFill>
                <a:latin typeface="Calibri Light" panose="020F0302020204030204" pitchFamily="34" charset="0"/>
                <a:cs typeface="Calibri Light" panose="020F0302020204030204" pitchFamily="34" charset="0"/>
              </a:rPr>
              <a:t> </a:t>
            </a:r>
            <a:r>
              <a:rPr lang="sl-SI" sz="2000" dirty="0">
                <a:solidFill>
                  <a:srgbClr val="292B82"/>
                </a:solidFill>
                <a:latin typeface="Calibri Light" panose="020F0302020204030204" pitchFamily="34" charset="0"/>
                <a:cs typeface="Calibri Light" panose="020F0302020204030204" pitchFamily="34" charset="0"/>
              </a:rPr>
              <a:t>	</a:t>
            </a:r>
            <a:r>
              <a:rPr lang="en-GB" sz="2000" b="1" dirty="0">
                <a:solidFill>
                  <a:srgbClr val="292B82"/>
                </a:solidFill>
                <a:latin typeface="Calibri" panose="020F0502020204030204" pitchFamily="34" charset="0"/>
                <a:cs typeface="Calibri" panose="020F0502020204030204" pitchFamily="34" charset="0"/>
              </a:rPr>
              <a:t>3</a:t>
            </a:r>
            <a:endParaRPr lang="sl-SI" sz="2000" b="1" dirty="0">
              <a:solidFill>
                <a:srgbClr val="292B82"/>
              </a:solidFill>
              <a:latin typeface="Calibri" panose="020F0502020204030204" pitchFamily="34" charset="0"/>
              <a:cs typeface="Calibri" panose="020F0502020204030204" pitchFamily="34" charset="0"/>
            </a:endParaRPr>
          </a:p>
          <a:p>
            <a:pPr>
              <a:tabLst>
                <a:tab pos="3960000" algn="l"/>
              </a:tabLst>
            </a:pPr>
            <a:endParaRPr lang="sl-SI" sz="2000" dirty="0">
              <a:solidFill>
                <a:srgbClr val="292B82"/>
              </a:solidFill>
              <a:latin typeface="Calibri Light" panose="020F0302020204030204" pitchFamily="34" charset="0"/>
              <a:cs typeface="Calibri Light" panose="020F0302020204030204" pitchFamily="34" charset="0"/>
            </a:endParaRPr>
          </a:p>
          <a:p>
            <a:pPr>
              <a:tabLst>
                <a:tab pos="3960000" algn="l"/>
              </a:tabLst>
            </a:pPr>
            <a:r>
              <a:rPr lang="sl-SI" sz="2000" dirty="0">
                <a:solidFill>
                  <a:srgbClr val="292B82"/>
                </a:solidFill>
                <a:latin typeface="Calibri Light" panose="020F0302020204030204" pitchFamily="34" charset="0"/>
                <a:cs typeface="Calibri Light" panose="020F0302020204030204" pitchFamily="34" charset="0"/>
              </a:rPr>
              <a:t>3 </a:t>
            </a:r>
            <a:r>
              <a:rPr lang="en-GB" sz="2000" dirty="0" err="1">
                <a:solidFill>
                  <a:srgbClr val="292B82"/>
                </a:solidFill>
                <a:latin typeface="Calibri Light" panose="020F0302020204030204" pitchFamily="34" charset="0"/>
                <a:cs typeface="Calibri Light" panose="020F0302020204030204" pitchFamily="34" charset="0"/>
              </a:rPr>
              <a:t>Upravičenci</a:t>
            </a:r>
            <a:r>
              <a:rPr lang="sl-SI" sz="2000" dirty="0">
                <a:solidFill>
                  <a:srgbClr val="292B82"/>
                </a:solidFill>
                <a:latin typeface="Calibri Light" panose="020F0302020204030204" pitchFamily="34" charset="0"/>
                <a:cs typeface="Calibri Light" panose="020F0302020204030204" pitchFamily="34" charset="0"/>
              </a:rPr>
              <a:t>	</a:t>
            </a:r>
            <a:r>
              <a:rPr lang="en-GB" sz="2000" b="1" dirty="0">
                <a:solidFill>
                  <a:srgbClr val="292B82"/>
                </a:solidFill>
                <a:latin typeface="Calibri" panose="020F0502020204030204" pitchFamily="34" charset="0"/>
                <a:cs typeface="Calibri" panose="020F0502020204030204" pitchFamily="34" charset="0"/>
              </a:rPr>
              <a:t>4</a:t>
            </a:r>
            <a:endParaRPr lang="sl-SI" sz="2000" b="1" dirty="0">
              <a:solidFill>
                <a:srgbClr val="292B82"/>
              </a:solidFill>
              <a:latin typeface="Calibri" panose="020F0502020204030204" pitchFamily="34" charset="0"/>
              <a:cs typeface="Calibri" panose="020F0502020204030204" pitchFamily="34" charset="0"/>
            </a:endParaRPr>
          </a:p>
          <a:p>
            <a:pPr>
              <a:tabLst>
                <a:tab pos="3960000" algn="l"/>
              </a:tabLst>
            </a:pPr>
            <a:endParaRPr lang="sl-SI" sz="2000" dirty="0">
              <a:solidFill>
                <a:srgbClr val="292B82"/>
              </a:solidFill>
              <a:latin typeface="Calibri Light" panose="020F0302020204030204" pitchFamily="34" charset="0"/>
              <a:cs typeface="Calibri Light" panose="020F0302020204030204" pitchFamily="34" charset="0"/>
            </a:endParaRPr>
          </a:p>
          <a:p>
            <a:pPr>
              <a:tabLst>
                <a:tab pos="3960000" algn="l"/>
              </a:tabLst>
            </a:pPr>
            <a:r>
              <a:rPr lang="sl-SI" sz="2000" dirty="0">
                <a:solidFill>
                  <a:srgbClr val="292B82"/>
                </a:solidFill>
                <a:latin typeface="Calibri Light" panose="020F0302020204030204" pitchFamily="34" charset="0"/>
                <a:cs typeface="Calibri Light" panose="020F0302020204030204" pitchFamily="34" charset="0"/>
              </a:rPr>
              <a:t>4 </a:t>
            </a:r>
            <a:r>
              <a:rPr lang="en-GB" sz="2000" dirty="0" err="1">
                <a:solidFill>
                  <a:srgbClr val="292B82"/>
                </a:solidFill>
                <a:latin typeface="Calibri Light" panose="020F0302020204030204" pitchFamily="34" charset="0"/>
                <a:cs typeface="Calibri Light" panose="020F0302020204030204" pitchFamily="34" charset="0"/>
              </a:rPr>
              <a:t>Višina</a:t>
            </a:r>
            <a:r>
              <a:rPr lang="en-GB" sz="2000" dirty="0">
                <a:solidFill>
                  <a:srgbClr val="292B82"/>
                </a:solidFill>
                <a:latin typeface="Calibri Light" panose="020F0302020204030204" pitchFamily="34" charset="0"/>
                <a:cs typeface="Calibri Light" panose="020F0302020204030204" pitchFamily="34" charset="0"/>
              </a:rPr>
              <a:t> </a:t>
            </a:r>
            <a:r>
              <a:rPr lang="en-GB" sz="2000" dirty="0" err="1">
                <a:solidFill>
                  <a:srgbClr val="292B82"/>
                </a:solidFill>
                <a:latin typeface="Calibri Light" panose="020F0302020204030204" pitchFamily="34" charset="0"/>
                <a:cs typeface="Calibri Light" panose="020F0302020204030204" pitchFamily="34" charset="0"/>
              </a:rPr>
              <a:t>subvencij</a:t>
            </a:r>
            <a:r>
              <a:rPr lang="sl-SI" sz="2000" dirty="0">
                <a:solidFill>
                  <a:srgbClr val="292B82"/>
                </a:solidFill>
                <a:latin typeface="Calibri Light" panose="020F0302020204030204" pitchFamily="34" charset="0"/>
                <a:cs typeface="Calibri Light" panose="020F0302020204030204" pitchFamily="34" charset="0"/>
              </a:rPr>
              <a:t>	</a:t>
            </a:r>
            <a:r>
              <a:rPr lang="en-GB" sz="2000" b="1" dirty="0">
                <a:solidFill>
                  <a:srgbClr val="292B82"/>
                </a:solidFill>
                <a:latin typeface="Calibri" panose="020F0502020204030204" pitchFamily="34" charset="0"/>
                <a:cs typeface="Calibri" panose="020F0502020204030204" pitchFamily="34" charset="0"/>
              </a:rPr>
              <a:t>5</a:t>
            </a:r>
          </a:p>
          <a:p>
            <a:pPr>
              <a:tabLst>
                <a:tab pos="3960000" algn="l"/>
              </a:tabLst>
            </a:pPr>
            <a:endParaRPr lang="en-GB" sz="2000" dirty="0">
              <a:solidFill>
                <a:srgbClr val="292B82"/>
              </a:solidFill>
              <a:latin typeface="Calibri Light" panose="020F0302020204030204" pitchFamily="34" charset="0"/>
              <a:cs typeface="Calibri Light" panose="020F0302020204030204" pitchFamily="34" charset="0"/>
            </a:endParaRPr>
          </a:p>
          <a:p>
            <a:pPr>
              <a:tabLst>
                <a:tab pos="3960000" algn="l"/>
              </a:tabLst>
            </a:pPr>
            <a:r>
              <a:rPr lang="en-GB" sz="2000" dirty="0">
                <a:solidFill>
                  <a:srgbClr val="292B82"/>
                </a:solidFill>
                <a:latin typeface="Calibri Light" panose="020F0302020204030204" pitchFamily="34" charset="0"/>
                <a:cs typeface="Calibri Light" panose="020F0302020204030204" pitchFamily="34" charset="0"/>
              </a:rPr>
              <a:t>5 </a:t>
            </a:r>
            <a:r>
              <a:rPr lang="en-GB" sz="2000" dirty="0" err="1">
                <a:solidFill>
                  <a:srgbClr val="292B82"/>
                </a:solidFill>
                <a:latin typeface="Calibri Light" panose="020F0302020204030204" pitchFamily="34" charset="0"/>
                <a:cs typeface="Calibri Light" panose="020F0302020204030204" pitchFamily="34" charset="0"/>
              </a:rPr>
              <a:t>Postopek</a:t>
            </a:r>
            <a:r>
              <a:rPr lang="en-GB" sz="2000" dirty="0">
                <a:solidFill>
                  <a:srgbClr val="292B82"/>
                </a:solidFill>
                <a:latin typeface="Calibri Light" panose="020F0302020204030204" pitchFamily="34" charset="0"/>
                <a:cs typeface="Calibri Light" panose="020F0302020204030204" pitchFamily="34" charset="0"/>
              </a:rPr>
              <a:t> </a:t>
            </a:r>
            <a:r>
              <a:rPr lang="en-GB" sz="2000" dirty="0" err="1">
                <a:solidFill>
                  <a:srgbClr val="292B82"/>
                </a:solidFill>
                <a:latin typeface="Calibri Light" panose="020F0302020204030204" pitchFamily="34" charset="0"/>
                <a:cs typeface="Calibri Light" panose="020F0302020204030204" pitchFamily="34" charset="0"/>
              </a:rPr>
              <a:t>prijave</a:t>
            </a:r>
            <a:r>
              <a:rPr lang="en-GB" sz="2000" dirty="0">
                <a:solidFill>
                  <a:srgbClr val="292B82"/>
                </a:solidFill>
                <a:latin typeface="Calibri Light" panose="020F0302020204030204" pitchFamily="34" charset="0"/>
                <a:cs typeface="Calibri Light" panose="020F0302020204030204" pitchFamily="34" charset="0"/>
              </a:rPr>
              <a:t>	</a:t>
            </a:r>
            <a:r>
              <a:rPr lang="en-GB" sz="2000" b="1" dirty="0">
                <a:solidFill>
                  <a:srgbClr val="292B82"/>
                </a:solidFill>
                <a:latin typeface="Calibri" panose="020F0502020204030204" pitchFamily="34" charset="0"/>
                <a:cs typeface="Calibri" panose="020F0502020204030204" pitchFamily="34" charset="0"/>
              </a:rPr>
              <a:t>7</a:t>
            </a:r>
            <a:endParaRPr lang="en-GB" sz="2000" dirty="0">
              <a:solidFill>
                <a:srgbClr val="292B82"/>
              </a:solidFill>
              <a:latin typeface="Calibri Light" panose="020F0302020204030204" pitchFamily="34" charset="0"/>
              <a:cs typeface="Calibri Light" panose="020F0302020204030204" pitchFamily="34" charset="0"/>
            </a:endParaRPr>
          </a:p>
          <a:p>
            <a:pPr>
              <a:tabLst>
                <a:tab pos="3960000" algn="l"/>
              </a:tabLst>
            </a:pPr>
            <a:endParaRPr lang="en-GB" sz="2000" dirty="0">
              <a:solidFill>
                <a:srgbClr val="292B82"/>
              </a:solidFill>
              <a:latin typeface="Calibri Light" panose="020F0302020204030204" pitchFamily="34" charset="0"/>
              <a:cs typeface="Calibri Light" panose="020F0302020204030204" pitchFamily="34" charset="0"/>
            </a:endParaRPr>
          </a:p>
          <a:p>
            <a:pPr>
              <a:tabLst>
                <a:tab pos="3960000" algn="l"/>
              </a:tabLst>
            </a:pPr>
            <a:r>
              <a:rPr lang="en-GB" sz="2000" dirty="0">
                <a:solidFill>
                  <a:srgbClr val="292B82"/>
                </a:solidFill>
                <a:latin typeface="Calibri Light" panose="020F0302020204030204" pitchFamily="34" charset="0"/>
                <a:cs typeface="Calibri Light" panose="020F0302020204030204" pitchFamily="34" charset="0"/>
              </a:rPr>
              <a:t>6 </a:t>
            </a:r>
            <a:r>
              <a:rPr lang="en-GB" sz="2000" dirty="0" err="1">
                <a:solidFill>
                  <a:srgbClr val="292B82"/>
                </a:solidFill>
                <a:latin typeface="Calibri Light" panose="020F0302020204030204" pitchFamily="34" charset="0"/>
                <a:cs typeface="Calibri Light" panose="020F0302020204030204" pitchFamily="34" charset="0"/>
              </a:rPr>
              <a:t>Zahtevana</a:t>
            </a:r>
            <a:r>
              <a:rPr lang="en-GB" sz="2000" dirty="0">
                <a:solidFill>
                  <a:srgbClr val="292B82"/>
                </a:solidFill>
                <a:latin typeface="Calibri Light" panose="020F0302020204030204" pitchFamily="34" charset="0"/>
                <a:cs typeface="Calibri Light" panose="020F0302020204030204" pitchFamily="34" charset="0"/>
              </a:rPr>
              <a:t> </a:t>
            </a:r>
            <a:r>
              <a:rPr lang="en-GB" sz="2000" dirty="0" err="1">
                <a:solidFill>
                  <a:srgbClr val="292B82"/>
                </a:solidFill>
                <a:latin typeface="Calibri Light" panose="020F0302020204030204" pitchFamily="34" charset="0"/>
                <a:cs typeface="Calibri Light" panose="020F0302020204030204" pitchFamily="34" charset="0"/>
              </a:rPr>
              <a:t>dokazila</a:t>
            </a:r>
            <a:r>
              <a:rPr lang="en-GB" sz="2000" dirty="0">
                <a:solidFill>
                  <a:srgbClr val="292B82"/>
                </a:solidFill>
                <a:latin typeface="Calibri Light" panose="020F0302020204030204" pitchFamily="34" charset="0"/>
                <a:cs typeface="Calibri Light" panose="020F0302020204030204" pitchFamily="34" charset="0"/>
              </a:rPr>
              <a:t>	</a:t>
            </a:r>
            <a:r>
              <a:rPr lang="en-GB" sz="2000" b="1" dirty="0">
                <a:solidFill>
                  <a:srgbClr val="292B82"/>
                </a:solidFill>
                <a:latin typeface="Calibri" panose="020F0502020204030204" pitchFamily="34" charset="0"/>
                <a:cs typeface="Calibri" panose="020F0502020204030204" pitchFamily="34" charset="0"/>
              </a:rPr>
              <a:t>9</a:t>
            </a:r>
            <a:endParaRPr lang="en-GB" sz="2000" dirty="0">
              <a:solidFill>
                <a:srgbClr val="292B82"/>
              </a:solidFill>
              <a:latin typeface="Calibri Light" panose="020F0302020204030204" pitchFamily="34" charset="0"/>
              <a:cs typeface="Calibri Light" panose="020F0302020204030204" pitchFamily="34" charset="0"/>
            </a:endParaRPr>
          </a:p>
          <a:p>
            <a:pPr>
              <a:tabLst>
                <a:tab pos="3960000" algn="l"/>
              </a:tabLst>
            </a:pPr>
            <a:endParaRPr lang="en-GB" sz="2000" dirty="0">
              <a:solidFill>
                <a:srgbClr val="292B82"/>
              </a:solidFill>
              <a:latin typeface="Calibri Light" panose="020F0302020204030204" pitchFamily="34" charset="0"/>
              <a:cs typeface="Calibri Light" panose="020F0302020204030204" pitchFamily="34" charset="0"/>
            </a:endParaRPr>
          </a:p>
          <a:p>
            <a:pPr>
              <a:tabLst>
                <a:tab pos="3960000" algn="l"/>
              </a:tabLst>
            </a:pPr>
            <a:r>
              <a:rPr lang="en-GB" sz="2000" dirty="0">
                <a:solidFill>
                  <a:srgbClr val="292B82"/>
                </a:solidFill>
                <a:latin typeface="Calibri Light" panose="020F0302020204030204" pitchFamily="34" charset="0"/>
                <a:cs typeface="Calibri Light" panose="020F0302020204030204" pitchFamily="34" charset="0"/>
              </a:rPr>
              <a:t>7 </a:t>
            </a:r>
            <a:r>
              <a:rPr lang="en-GB" sz="2000" dirty="0" err="1">
                <a:solidFill>
                  <a:srgbClr val="292B82"/>
                </a:solidFill>
                <a:latin typeface="Calibri Light" panose="020F0302020204030204" pitchFamily="34" charset="0"/>
                <a:cs typeface="Calibri Light" panose="020F0302020204030204" pitchFamily="34" charset="0"/>
              </a:rPr>
              <a:t>Kontaktne</a:t>
            </a:r>
            <a:r>
              <a:rPr lang="en-GB" sz="2000" dirty="0">
                <a:solidFill>
                  <a:srgbClr val="292B82"/>
                </a:solidFill>
                <a:latin typeface="Calibri Light" panose="020F0302020204030204" pitchFamily="34" charset="0"/>
                <a:cs typeface="Calibri Light" panose="020F0302020204030204" pitchFamily="34" charset="0"/>
              </a:rPr>
              <a:t> </a:t>
            </a:r>
            <a:r>
              <a:rPr lang="en-GB" sz="2000" dirty="0" err="1">
                <a:solidFill>
                  <a:srgbClr val="292B82"/>
                </a:solidFill>
                <a:latin typeface="Calibri Light" panose="020F0302020204030204" pitchFamily="34" charset="0"/>
                <a:cs typeface="Calibri Light" panose="020F0302020204030204" pitchFamily="34" charset="0"/>
              </a:rPr>
              <a:t>informacije</a:t>
            </a:r>
            <a:r>
              <a:rPr lang="en-GB" sz="2000" dirty="0">
                <a:solidFill>
                  <a:srgbClr val="292B82"/>
                </a:solidFill>
                <a:latin typeface="Calibri Light" panose="020F0302020204030204" pitchFamily="34" charset="0"/>
                <a:cs typeface="Calibri Light" panose="020F0302020204030204" pitchFamily="34" charset="0"/>
              </a:rPr>
              <a:t>	</a:t>
            </a:r>
            <a:r>
              <a:rPr lang="en-GB" sz="2000" b="1" dirty="0">
                <a:solidFill>
                  <a:srgbClr val="292B82"/>
                </a:solidFill>
                <a:latin typeface="Calibri" panose="020F0502020204030204" pitchFamily="34" charset="0"/>
                <a:cs typeface="Calibri" panose="020F0502020204030204" pitchFamily="34" charset="0"/>
              </a:rPr>
              <a:t>12</a:t>
            </a:r>
            <a:endParaRPr lang="en-GB" sz="2000" dirty="0">
              <a:solidFill>
                <a:srgbClr val="292B82"/>
              </a:solidFill>
              <a:latin typeface="Calibri Light" panose="020F0302020204030204" pitchFamily="34" charset="0"/>
              <a:cs typeface="Calibri Light" panose="020F0302020204030204" pitchFamily="34" charset="0"/>
            </a:endParaRPr>
          </a:p>
          <a:p>
            <a:pPr>
              <a:tabLst>
                <a:tab pos="3960000" algn="l"/>
              </a:tabLst>
            </a:pPr>
            <a:endParaRPr lang="en-GB" sz="2000" dirty="0">
              <a:solidFill>
                <a:srgbClr val="292B82"/>
              </a:solidFill>
              <a:latin typeface="Calibri Light" panose="020F0302020204030204" pitchFamily="34" charset="0"/>
              <a:cs typeface="Calibri Light" panose="020F0302020204030204" pitchFamily="34" charset="0"/>
            </a:endParaRPr>
          </a:p>
          <a:p>
            <a:pPr>
              <a:tabLst>
                <a:tab pos="3960000" algn="l"/>
              </a:tabLst>
            </a:pPr>
            <a:r>
              <a:rPr lang="en-GB" sz="2000" dirty="0">
                <a:solidFill>
                  <a:srgbClr val="292B82"/>
                </a:solidFill>
                <a:latin typeface="Calibri Light" panose="020F0302020204030204" pitchFamily="34" charset="0"/>
                <a:cs typeface="Calibri Light" panose="020F0302020204030204" pitchFamily="34" charset="0"/>
              </a:rPr>
              <a:t>8 Vprašanja in </a:t>
            </a:r>
            <a:r>
              <a:rPr lang="en-GB" sz="2000" dirty="0" err="1">
                <a:solidFill>
                  <a:srgbClr val="292B82"/>
                </a:solidFill>
                <a:latin typeface="Calibri Light" panose="020F0302020204030204" pitchFamily="34" charset="0"/>
                <a:cs typeface="Calibri Light" panose="020F0302020204030204" pitchFamily="34" charset="0"/>
              </a:rPr>
              <a:t>odgovori</a:t>
            </a:r>
            <a:r>
              <a:rPr lang="en-GB" sz="2000" dirty="0">
                <a:solidFill>
                  <a:srgbClr val="292B82"/>
                </a:solidFill>
                <a:latin typeface="Calibri Light" panose="020F0302020204030204" pitchFamily="34" charset="0"/>
                <a:cs typeface="Calibri Light" panose="020F0302020204030204" pitchFamily="34" charset="0"/>
              </a:rPr>
              <a:t>	</a:t>
            </a:r>
            <a:r>
              <a:rPr lang="en-GB" sz="2000" b="1" dirty="0">
                <a:solidFill>
                  <a:srgbClr val="292B82"/>
                </a:solidFill>
                <a:latin typeface="Calibri" panose="020F0502020204030204" pitchFamily="34" charset="0"/>
                <a:cs typeface="Calibri" panose="020F0502020204030204" pitchFamily="34" charset="0"/>
              </a:rPr>
              <a:t>13</a:t>
            </a:r>
            <a:endParaRPr lang="sl-SI" sz="2000" b="1" dirty="0">
              <a:solidFill>
                <a:srgbClr val="292B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572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94B6C5A8-E669-727C-488B-4B9F6BB05682}"/>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835201"/>
            <a:ext cx="12192000" cy="7546800"/>
          </a:xfrm>
          <a:prstGeom prst="rect">
            <a:avLst/>
          </a:prstGeom>
        </p:spPr>
      </p:pic>
      <p:sp>
        <p:nvSpPr>
          <p:cNvPr id="2" name="Označba mesta vsebine 1">
            <a:extLst>
              <a:ext uri="{FF2B5EF4-FFF2-40B4-BE49-F238E27FC236}">
                <a16:creationId xmlns:a16="http://schemas.microsoft.com/office/drawing/2014/main" id="{7E7A03B4-6513-75D4-FF5C-7025B841DACE}"/>
              </a:ext>
            </a:extLst>
          </p:cNvPr>
          <p:cNvSpPr>
            <a:spLocks noGrp="1"/>
          </p:cNvSpPr>
          <p:nvPr>
            <p:ph sz="quarter" idx="4294967295"/>
          </p:nvPr>
        </p:nvSpPr>
        <p:spPr>
          <a:xfrm>
            <a:off x="595119" y="922217"/>
            <a:ext cx="6219825" cy="566738"/>
          </a:xfrm>
        </p:spPr>
        <p:txBody>
          <a:bodyPr>
            <a:normAutofit/>
          </a:bodyPr>
          <a:lstStyle/>
          <a:p>
            <a:pPr marL="0" indent="0">
              <a:buNone/>
            </a:pPr>
            <a:r>
              <a:rPr lang="en-US" sz="3200" b="1" dirty="0">
                <a:solidFill>
                  <a:srgbClr val="292B82"/>
                </a:solidFill>
              </a:rPr>
              <a:t>PREDMET JAVNEGA POZIVA</a:t>
            </a:r>
            <a:endParaRPr lang="sl-SI" sz="3200" b="1" dirty="0">
              <a:solidFill>
                <a:srgbClr val="292B82"/>
              </a:solidFill>
            </a:endParaRPr>
          </a:p>
        </p:txBody>
      </p:sp>
      <p:sp>
        <p:nvSpPr>
          <p:cNvPr id="4" name="PoljeZBesedilom 3">
            <a:extLst>
              <a:ext uri="{FF2B5EF4-FFF2-40B4-BE49-F238E27FC236}">
                <a16:creationId xmlns:a16="http://schemas.microsoft.com/office/drawing/2014/main" id="{D68F9A64-D80A-EEEF-9771-6EA03E13BDCB}"/>
              </a:ext>
            </a:extLst>
          </p:cNvPr>
          <p:cNvSpPr txBox="1"/>
          <p:nvPr/>
        </p:nvSpPr>
        <p:spPr>
          <a:xfrm>
            <a:off x="595119" y="2142708"/>
            <a:ext cx="11109201" cy="1292662"/>
          </a:xfrm>
          <a:prstGeom prst="rect">
            <a:avLst/>
          </a:prstGeom>
          <a:noFill/>
        </p:spPr>
        <p:txBody>
          <a:bodyPr wrap="square">
            <a:spAutoFit/>
          </a:bodyPr>
          <a:lstStyle/>
          <a:p>
            <a:r>
              <a:rPr lang="en-GB" sz="2400" b="1" dirty="0">
                <a:solidFill>
                  <a:srgbClr val="292B82"/>
                </a:solidFill>
              </a:rPr>
              <a:t>SKLOP A</a:t>
            </a:r>
          </a:p>
          <a:p>
            <a:pPr algn="just"/>
            <a:r>
              <a:rPr lang="en-GB" dirty="0">
                <a:solidFill>
                  <a:srgbClr val="292B82"/>
                </a:solidFill>
              </a:rPr>
              <a:t>subvencija</a:t>
            </a:r>
            <a:r>
              <a:rPr lang="sl-SI" dirty="0">
                <a:solidFill>
                  <a:srgbClr val="292B82"/>
                </a:solidFill>
              </a:rPr>
              <a:t> za </a:t>
            </a:r>
            <a:r>
              <a:rPr lang="sl-SI" b="1" dirty="0">
                <a:solidFill>
                  <a:srgbClr val="292B82"/>
                </a:solidFill>
              </a:rPr>
              <a:t>nakup ali predelavo tovornih vozil in avtobusov na sintetični plin in biometan ter s pogonom na elektriko in vodik</a:t>
            </a:r>
            <a:r>
              <a:rPr lang="sl-SI" dirty="0">
                <a:solidFill>
                  <a:srgbClr val="292B82"/>
                </a:solidFill>
              </a:rPr>
              <a:t>. Upravičeni stroški so stroški, ki nastanejo od naslednjega dne po oddaji vloge na ta javni poziv do vključno 31. 10. 2027, pri čemer je zadnji možni dan oddaje vloge 30. 10. 2026. </a:t>
            </a:r>
            <a:r>
              <a:rPr lang="en-GB" b="1" dirty="0">
                <a:solidFill>
                  <a:srgbClr val="292B82"/>
                </a:solidFill>
              </a:rPr>
              <a:t>(</a:t>
            </a:r>
            <a:r>
              <a:rPr lang="pt-BR" b="1" dirty="0">
                <a:solidFill>
                  <a:srgbClr val="292B82"/>
                </a:solidFill>
              </a:rPr>
              <a:t>M2, M3, N2</a:t>
            </a:r>
            <a:r>
              <a:rPr lang="sl-SI" b="1" dirty="0">
                <a:solidFill>
                  <a:srgbClr val="292B82"/>
                </a:solidFill>
              </a:rPr>
              <a:t> (nad 7,5t) </a:t>
            </a:r>
            <a:r>
              <a:rPr lang="pt-BR" b="1" dirty="0">
                <a:solidFill>
                  <a:srgbClr val="292B82"/>
                </a:solidFill>
              </a:rPr>
              <a:t>in N3)</a:t>
            </a:r>
            <a:endParaRPr lang="sl-SI" b="1" dirty="0">
              <a:solidFill>
                <a:srgbClr val="292B82"/>
              </a:solidFill>
            </a:endParaRPr>
          </a:p>
        </p:txBody>
      </p:sp>
      <p:sp>
        <p:nvSpPr>
          <p:cNvPr id="6" name="PoljeZBesedilom 5">
            <a:extLst>
              <a:ext uri="{FF2B5EF4-FFF2-40B4-BE49-F238E27FC236}">
                <a16:creationId xmlns:a16="http://schemas.microsoft.com/office/drawing/2014/main" id="{774FE81B-A514-0562-F1E7-5C1D1B6B9CB0}"/>
              </a:ext>
            </a:extLst>
          </p:cNvPr>
          <p:cNvSpPr txBox="1"/>
          <p:nvPr/>
        </p:nvSpPr>
        <p:spPr>
          <a:xfrm>
            <a:off x="595119" y="4034826"/>
            <a:ext cx="11191496" cy="1846659"/>
          </a:xfrm>
          <a:prstGeom prst="rect">
            <a:avLst/>
          </a:prstGeom>
          <a:noFill/>
        </p:spPr>
        <p:txBody>
          <a:bodyPr wrap="square">
            <a:spAutoFit/>
          </a:bodyPr>
          <a:lstStyle/>
          <a:p>
            <a:pPr algn="just"/>
            <a:r>
              <a:rPr lang="en-GB" sz="2400" b="1" dirty="0">
                <a:solidFill>
                  <a:srgbClr val="292B82"/>
                </a:solidFill>
              </a:rPr>
              <a:t>SKLOP B</a:t>
            </a:r>
          </a:p>
          <a:p>
            <a:pPr algn="just"/>
            <a:r>
              <a:rPr lang="en-GB" dirty="0">
                <a:solidFill>
                  <a:srgbClr val="292B82"/>
                </a:solidFill>
              </a:rPr>
              <a:t>subvencija </a:t>
            </a:r>
            <a:r>
              <a:rPr lang="sl-SI" dirty="0">
                <a:solidFill>
                  <a:srgbClr val="292B82"/>
                </a:solidFill>
              </a:rPr>
              <a:t>za </a:t>
            </a:r>
            <a:r>
              <a:rPr lang="sl-SI" b="1" dirty="0">
                <a:solidFill>
                  <a:srgbClr val="292B82"/>
                </a:solidFill>
              </a:rPr>
              <a:t>stroške nadgradnje tovornih vozil z aerodinamičnimi deli za zmanjšanje zračnega upora</a:t>
            </a:r>
            <a:r>
              <a:rPr lang="sl-SI" dirty="0">
                <a:solidFill>
                  <a:srgbClr val="292B82"/>
                </a:solidFill>
              </a:rPr>
              <a:t>, ki so bili nadgrajeni od vključno 31. 10. 2025 do vključno 30. 10. 2026. Kot nadgradnja po tem javnem pozivu se štejejo tudi tovarniško vgrajeni aerodinamični deli oziroma aerodinamični deli, ki so vgrajeni ob nakupu novega vozila. Nadgradnja tovornih vozil z aerodinamičnimi deli za zmanjšanje zračnega upora za avtobuse ni predmet tega javnega poziva. </a:t>
            </a:r>
            <a:r>
              <a:rPr lang="en-GB" b="1" dirty="0">
                <a:solidFill>
                  <a:srgbClr val="292B82"/>
                </a:solidFill>
              </a:rPr>
              <a:t>(</a:t>
            </a:r>
            <a:r>
              <a:rPr lang="sl-SI" b="1" dirty="0">
                <a:solidFill>
                  <a:srgbClr val="292B82"/>
                </a:solidFill>
              </a:rPr>
              <a:t>O3, O4, N2</a:t>
            </a:r>
            <a:r>
              <a:rPr lang="en-GB" b="1" dirty="0">
                <a:solidFill>
                  <a:srgbClr val="292B82"/>
                </a:solidFill>
              </a:rPr>
              <a:t> </a:t>
            </a:r>
            <a:r>
              <a:rPr lang="sl-SI" b="1" dirty="0">
                <a:solidFill>
                  <a:srgbClr val="292B82"/>
                </a:solidFill>
              </a:rPr>
              <a:t>(nad 7,5t) </a:t>
            </a:r>
            <a:r>
              <a:rPr lang="en-GB" b="1" dirty="0">
                <a:solidFill>
                  <a:srgbClr val="292B82"/>
                </a:solidFill>
              </a:rPr>
              <a:t>in</a:t>
            </a:r>
            <a:r>
              <a:rPr lang="sl-SI" b="1" dirty="0">
                <a:solidFill>
                  <a:srgbClr val="292B82"/>
                </a:solidFill>
              </a:rPr>
              <a:t> N3</a:t>
            </a:r>
            <a:r>
              <a:rPr lang="en-GB" b="1" dirty="0">
                <a:solidFill>
                  <a:srgbClr val="292B82"/>
                </a:solidFill>
              </a:rPr>
              <a:t>)</a:t>
            </a:r>
            <a:endParaRPr lang="sl-SI" b="1" dirty="0">
              <a:solidFill>
                <a:srgbClr val="292B82"/>
              </a:solidFill>
            </a:endParaRPr>
          </a:p>
        </p:txBody>
      </p:sp>
    </p:spTree>
    <p:extLst>
      <p:ext uri="{BB962C8B-B14F-4D97-AF65-F5344CB8AC3E}">
        <p14:creationId xmlns:p14="http://schemas.microsoft.com/office/powerpoint/2010/main" val="50032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5">
            <a:extLst>
              <a:ext uri="{FF2B5EF4-FFF2-40B4-BE49-F238E27FC236}">
                <a16:creationId xmlns:a16="http://schemas.microsoft.com/office/drawing/2014/main" id="{358CD46C-29D0-BE62-BB90-EF0923F02399}"/>
              </a:ext>
            </a:extLst>
          </p:cNvPr>
          <p:cNvPicPr>
            <a:picLocks noChangeAspect="1"/>
          </p:cNvPicPr>
          <p:nvPr/>
        </p:nvPicPr>
        <p:blipFill>
          <a:blip r:embed="rId3">
            <a:alphaModFix amt="20000"/>
          </a:blip>
          <a:stretch>
            <a:fillRect/>
          </a:stretch>
        </p:blipFill>
        <p:spPr>
          <a:xfrm>
            <a:off x="-120951" y="860458"/>
            <a:ext cx="12312951" cy="8410597"/>
          </a:xfrm>
          <a:prstGeom prst="rect">
            <a:avLst/>
          </a:prstGeom>
        </p:spPr>
      </p:pic>
      <p:sp>
        <p:nvSpPr>
          <p:cNvPr id="3" name="Označba mesta vsebine 2">
            <a:extLst>
              <a:ext uri="{FF2B5EF4-FFF2-40B4-BE49-F238E27FC236}">
                <a16:creationId xmlns:a16="http://schemas.microsoft.com/office/drawing/2014/main" id="{BB2F29DE-34DD-DC6A-C942-F35B8AE9F8E7}"/>
              </a:ext>
            </a:extLst>
          </p:cNvPr>
          <p:cNvSpPr>
            <a:spLocks noGrp="1"/>
          </p:cNvSpPr>
          <p:nvPr>
            <p:ph sz="quarter" idx="10"/>
          </p:nvPr>
        </p:nvSpPr>
        <p:spPr>
          <a:xfrm>
            <a:off x="2034624" y="1019448"/>
            <a:ext cx="2744440" cy="626564"/>
          </a:xfrm>
        </p:spPr>
        <p:txBody>
          <a:bodyPr>
            <a:normAutofit/>
          </a:bodyPr>
          <a:lstStyle/>
          <a:p>
            <a:r>
              <a:rPr lang="en-US" sz="3200" dirty="0"/>
              <a:t>UPRAVIČENCI</a:t>
            </a:r>
            <a:endParaRPr lang="sl-SI" sz="3200" dirty="0"/>
          </a:p>
        </p:txBody>
      </p:sp>
      <p:cxnSp>
        <p:nvCxnSpPr>
          <p:cNvPr id="21" name="Raven puščični povezovalnik 20">
            <a:extLst>
              <a:ext uri="{FF2B5EF4-FFF2-40B4-BE49-F238E27FC236}">
                <a16:creationId xmlns:a16="http://schemas.microsoft.com/office/drawing/2014/main" id="{46303371-EDD3-0F41-EB2D-400D07AE560E}"/>
              </a:ext>
            </a:extLst>
          </p:cNvPr>
          <p:cNvCxnSpPr>
            <a:cxnSpLocks/>
          </p:cNvCxnSpPr>
          <p:nvPr/>
        </p:nvCxnSpPr>
        <p:spPr>
          <a:xfrm flipH="1">
            <a:off x="1826938" y="1524433"/>
            <a:ext cx="160267" cy="306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aven puščični povezovalnik 21">
            <a:extLst>
              <a:ext uri="{FF2B5EF4-FFF2-40B4-BE49-F238E27FC236}">
                <a16:creationId xmlns:a16="http://schemas.microsoft.com/office/drawing/2014/main" id="{805A90FF-E070-0A21-7165-9316BCAE8ED0}"/>
              </a:ext>
            </a:extLst>
          </p:cNvPr>
          <p:cNvCxnSpPr>
            <a:cxnSpLocks/>
          </p:cNvCxnSpPr>
          <p:nvPr/>
        </p:nvCxnSpPr>
        <p:spPr>
          <a:xfrm>
            <a:off x="4390816" y="1510922"/>
            <a:ext cx="205409"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PoljeZBesedilom 27">
            <a:extLst>
              <a:ext uri="{FF2B5EF4-FFF2-40B4-BE49-F238E27FC236}">
                <a16:creationId xmlns:a16="http://schemas.microsoft.com/office/drawing/2014/main" id="{AB0F4D8F-8DE6-D2EF-6517-8EA3029E0A2E}"/>
              </a:ext>
            </a:extLst>
          </p:cNvPr>
          <p:cNvSpPr txBox="1"/>
          <p:nvPr/>
        </p:nvSpPr>
        <p:spPr>
          <a:xfrm>
            <a:off x="940903" y="1859935"/>
            <a:ext cx="6096000" cy="461665"/>
          </a:xfrm>
          <a:prstGeom prst="rect">
            <a:avLst/>
          </a:prstGeom>
          <a:noFill/>
        </p:spPr>
        <p:txBody>
          <a:bodyPr wrap="square">
            <a:spAutoFit/>
          </a:bodyPr>
          <a:lstStyle/>
          <a:p>
            <a:pPr algn="just"/>
            <a:r>
              <a:rPr lang="en-GB" sz="2400" b="1" dirty="0" err="1">
                <a:solidFill>
                  <a:srgbClr val="292B82"/>
                </a:solidFill>
                <a:sym typeface="Wingdings" panose="05000000000000000000" pitchFamily="2" charset="2"/>
              </a:rPr>
              <a:t>pravne</a:t>
            </a:r>
            <a:r>
              <a:rPr lang="en-GB" sz="2400" b="1" dirty="0">
                <a:solidFill>
                  <a:srgbClr val="292B82"/>
                </a:solidFill>
                <a:sym typeface="Wingdings" panose="05000000000000000000" pitchFamily="2" charset="2"/>
              </a:rPr>
              <a:t> </a:t>
            </a:r>
            <a:r>
              <a:rPr lang="en-GB" sz="2400" b="1" dirty="0" err="1">
                <a:solidFill>
                  <a:srgbClr val="292B82"/>
                </a:solidFill>
                <a:sym typeface="Wingdings" panose="05000000000000000000" pitchFamily="2" charset="2"/>
              </a:rPr>
              <a:t>osebe</a:t>
            </a:r>
            <a:endParaRPr lang="en-GB" sz="2400" b="1" dirty="0">
              <a:solidFill>
                <a:srgbClr val="292B82"/>
              </a:solidFill>
              <a:sym typeface="Wingdings" panose="05000000000000000000" pitchFamily="2" charset="2"/>
            </a:endParaRPr>
          </a:p>
        </p:txBody>
      </p:sp>
      <p:sp>
        <p:nvSpPr>
          <p:cNvPr id="30" name="PoljeZBesedilom 29">
            <a:extLst>
              <a:ext uri="{FF2B5EF4-FFF2-40B4-BE49-F238E27FC236}">
                <a16:creationId xmlns:a16="http://schemas.microsoft.com/office/drawing/2014/main" id="{93D11304-5BAA-C34A-BA3D-8F1DC2927CCC}"/>
              </a:ext>
            </a:extLst>
          </p:cNvPr>
          <p:cNvSpPr txBox="1"/>
          <p:nvPr/>
        </p:nvSpPr>
        <p:spPr>
          <a:xfrm>
            <a:off x="3492983" y="1859934"/>
            <a:ext cx="6096000" cy="461665"/>
          </a:xfrm>
          <a:prstGeom prst="rect">
            <a:avLst/>
          </a:prstGeom>
          <a:noFill/>
        </p:spPr>
        <p:txBody>
          <a:bodyPr wrap="square">
            <a:spAutoFit/>
          </a:bodyPr>
          <a:lstStyle/>
          <a:p>
            <a:r>
              <a:rPr lang="en-GB" sz="2400" b="1" dirty="0" err="1">
                <a:solidFill>
                  <a:srgbClr val="292B82"/>
                </a:solidFill>
                <a:sym typeface="Wingdings" panose="05000000000000000000" pitchFamily="2" charset="2"/>
              </a:rPr>
              <a:t>samostojni</a:t>
            </a:r>
            <a:r>
              <a:rPr lang="en-GB" sz="2400" b="1" dirty="0">
                <a:solidFill>
                  <a:srgbClr val="292B82"/>
                </a:solidFill>
                <a:sym typeface="Wingdings" panose="05000000000000000000" pitchFamily="2" charset="2"/>
              </a:rPr>
              <a:t> </a:t>
            </a:r>
            <a:r>
              <a:rPr lang="en-GB" sz="2400" b="1" dirty="0" err="1">
                <a:solidFill>
                  <a:srgbClr val="292B82"/>
                </a:solidFill>
                <a:sym typeface="Wingdings" panose="05000000000000000000" pitchFamily="2" charset="2"/>
              </a:rPr>
              <a:t>podjetniki</a:t>
            </a:r>
            <a:r>
              <a:rPr lang="en-GB" sz="2400" b="1" dirty="0">
                <a:solidFill>
                  <a:srgbClr val="292B82"/>
                </a:solidFill>
                <a:sym typeface="Wingdings" panose="05000000000000000000" pitchFamily="2" charset="2"/>
              </a:rPr>
              <a:t> in </a:t>
            </a:r>
            <a:r>
              <a:rPr lang="en-GB" sz="2400" b="1" dirty="0" err="1">
                <a:solidFill>
                  <a:srgbClr val="292B82"/>
                </a:solidFill>
                <a:sym typeface="Wingdings" panose="05000000000000000000" pitchFamily="2" charset="2"/>
              </a:rPr>
              <a:t>druge</a:t>
            </a:r>
            <a:r>
              <a:rPr lang="en-GB" sz="2400" b="1" dirty="0">
                <a:solidFill>
                  <a:srgbClr val="292B82"/>
                </a:solidFill>
                <a:sym typeface="Wingdings" panose="05000000000000000000" pitchFamily="2" charset="2"/>
              </a:rPr>
              <a:t> </a:t>
            </a:r>
            <a:r>
              <a:rPr lang="en-GB" sz="2400" b="1" dirty="0" err="1">
                <a:solidFill>
                  <a:srgbClr val="292B82"/>
                </a:solidFill>
                <a:sym typeface="Wingdings" panose="05000000000000000000" pitchFamily="2" charset="2"/>
              </a:rPr>
              <a:t>fizične</a:t>
            </a:r>
            <a:r>
              <a:rPr lang="en-GB" sz="2400" b="1" dirty="0">
                <a:solidFill>
                  <a:srgbClr val="292B82"/>
                </a:solidFill>
                <a:sym typeface="Wingdings" panose="05000000000000000000" pitchFamily="2" charset="2"/>
              </a:rPr>
              <a:t> </a:t>
            </a:r>
            <a:r>
              <a:rPr lang="en-GB" sz="2400" b="1" dirty="0" err="1">
                <a:solidFill>
                  <a:srgbClr val="292B82"/>
                </a:solidFill>
                <a:sym typeface="Wingdings" panose="05000000000000000000" pitchFamily="2" charset="2"/>
              </a:rPr>
              <a:t>osebe</a:t>
            </a:r>
            <a:endParaRPr lang="sl-SI" sz="2400" b="1" dirty="0"/>
          </a:p>
        </p:txBody>
      </p:sp>
      <p:sp>
        <p:nvSpPr>
          <p:cNvPr id="31" name="Levi zaviti oklepaj 30">
            <a:extLst>
              <a:ext uri="{FF2B5EF4-FFF2-40B4-BE49-F238E27FC236}">
                <a16:creationId xmlns:a16="http://schemas.microsoft.com/office/drawing/2014/main" id="{E592766C-6A18-A129-05D4-E8C28A385A49}"/>
              </a:ext>
            </a:extLst>
          </p:cNvPr>
          <p:cNvSpPr/>
          <p:nvPr/>
        </p:nvSpPr>
        <p:spPr>
          <a:xfrm rot="16200000">
            <a:off x="3158855" y="1130474"/>
            <a:ext cx="240873" cy="26669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b="1" dirty="0"/>
          </a:p>
        </p:txBody>
      </p:sp>
      <p:sp>
        <p:nvSpPr>
          <p:cNvPr id="35" name="PoljeZBesedilom 34">
            <a:extLst>
              <a:ext uri="{FF2B5EF4-FFF2-40B4-BE49-F238E27FC236}">
                <a16:creationId xmlns:a16="http://schemas.microsoft.com/office/drawing/2014/main" id="{37A52AB5-9AF8-4AEC-46AF-7F7D27F02DBD}"/>
              </a:ext>
            </a:extLst>
          </p:cNvPr>
          <p:cNvSpPr txBox="1"/>
          <p:nvPr/>
        </p:nvSpPr>
        <p:spPr>
          <a:xfrm>
            <a:off x="940903" y="2648500"/>
            <a:ext cx="8464827" cy="3693319"/>
          </a:xfrm>
          <a:prstGeom prst="rect">
            <a:avLst/>
          </a:prstGeom>
          <a:noFill/>
        </p:spPr>
        <p:txBody>
          <a:bodyPr wrap="square">
            <a:spAutoFit/>
          </a:bodyPr>
          <a:lstStyle/>
          <a:p>
            <a:r>
              <a:rPr lang="en-GB" dirty="0">
                <a:solidFill>
                  <a:srgbClr val="292B82"/>
                </a:solidFill>
                <a:sym typeface="Wingdings" panose="05000000000000000000" pitchFamily="2" charset="2"/>
              </a:rPr>
              <a:t></a:t>
            </a:r>
            <a:r>
              <a:rPr lang="sl-SI" dirty="0">
                <a:solidFill>
                  <a:srgbClr val="292B82"/>
                </a:solidFill>
              </a:rPr>
              <a:t>ki so vpisane v </a:t>
            </a:r>
            <a:r>
              <a:rPr lang="sl-SI" b="1" dirty="0">
                <a:solidFill>
                  <a:srgbClr val="292B82"/>
                </a:solidFill>
              </a:rPr>
              <a:t>poslovni register</a:t>
            </a:r>
            <a:r>
              <a:rPr lang="sl-SI" dirty="0">
                <a:solidFill>
                  <a:srgbClr val="292B82"/>
                </a:solidFill>
              </a:rPr>
              <a:t> v Republiki Sloveniji </a:t>
            </a:r>
            <a:endParaRPr lang="en-GB" dirty="0">
              <a:solidFill>
                <a:srgbClr val="292B82"/>
              </a:solidFill>
            </a:endParaRPr>
          </a:p>
          <a:p>
            <a:endParaRPr lang="en-GB" dirty="0">
              <a:solidFill>
                <a:srgbClr val="292B82"/>
              </a:solidFill>
            </a:endParaRPr>
          </a:p>
          <a:p>
            <a:r>
              <a:rPr lang="en-GB" dirty="0">
                <a:solidFill>
                  <a:srgbClr val="292B82"/>
                </a:solidFill>
                <a:sym typeface="Wingdings" panose="05000000000000000000" pitchFamily="2" charset="2"/>
              </a:rPr>
              <a:t></a:t>
            </a:r>
            <a:r>
              <a:rPr lang="en-GB" dirty="0">
                <a:solidFill>
                  <a:srgbClr val="292B82"/>
                </a:solidFill>
              </a:rPr>
              <a:t>ki </a:t>
            </a:r>
            <a:r>
              <a:rPr lang="sl-SI" dirty="0">
                <a:solidFill>
                  <a:srgbClr val="292B82"/>
                </a:solidFill>
              </a:rPr>
              <a:t>opravljajo </a:t>
            </a:r>
            <a:r>
              <a:rPr lang="en-GB" b="1" dirty="0" err="1">
                <a:solidFill>
                  <a:srgbClr val="292B82"/>
                </a:solidFill>
              </a:rPr>
              <a:t>vsaj</a:t>
            </a:r>
            <a:r>
              <a:rPr lang="en-GB" b="1" dirty="0">
                <a:solidFill>
                  <a:srgbClr val="292B82"/>
                </a:solidFill>
              </a:rPr>
              <a:t> </a:t>
            </a:r>
            <a:r>
              <a:rPr lang="en-GB" b="1" dirty="0" err="1">
                <a:solidFill>
                  <a:srgbClr val="292B82"/>
                </a:solidFill>
              </a:rPr>
              <a:t>eno</a:t>
            </a:r>
            <a:r>
              <a:rPr lang="en-GB" b="1" dirty="0">
                <a:solidFill>
                  <a:srgbClr val="292B82"/>
                </a:solidFill>
              </a:rPr>
              <a:t> </a:t>
            </a:r>
            <a:r>
              <a:rPr lang="sl-SI" b="1" dirty="0">
                <a:solidFill>
                  <a:srgbClr val="292B82"/>
                </a:solidFill>
              </a:rPr>
              <a:t>registrirano gospodarsko dejavnost</a:t>
            </a:r>
            <a:r>
              <a:rPr lang="en-GB" b="1" dirty="0">
                <a:solidFill>
                  <a:srgbClr val="292B82"/>
                </a:solidFill>
              </a:rPr>
              <a:t> </a:t>
            </a:r>
            <a:r>
              <a:rPr lang="en-GB" dirty="0">
                <a:solidFill>
                  <a:srgbClr val="292B82"/>
                </a:solidFill>
              </a:rPr>
              <a:t>(</a:t>
            </a:r>
            <a:r>
              <a:rPr lang="sl-SI" dirty="0">
                <a:solidFill>
                  <a:srgbClr val="292B82"/>
                </a:solidFill>
              </a:rPr>
              <a:t>cestni tovorni promet</a:t>
            </a:r>
            <a:r>
              <a:rPr lang="en-GB" dirty="0">
                <a:solidFill>
                  <a:srgbClr val="292B82"/>
                </a:solidFill>
              </a:rPr>
              <a:t> |</a:t>
            </a:r>
            <a:r>
              <a:rPr lang="sl-SI" dirty="0">
                <a:solidFill>
                  <a:srgbClr val="292B82"/>
                </a:solidFill>
              </a:rPr>
              <a:t> mestni in primestni kopenski potniški promet </a:t>
            </a:r>
            <a:r>
              <a:rPr lang="en-GB" dirty="0">
                <a:solidFill>
                  <a:srgbClr val="292B82"/>
                </a:solidFill>
              </a:rPr>
              <a:t>|</a:t>
            </a:r>
            <a:r>
              <a:rPr lang="sl-SI" dirty="0">
                <a:solidFill>
                  <a:srgbClr val="292B82"/>
                </a:solidFill>
              </a:rPr>
              <a:t> medkrajevni in drugi cestni potniški promet</a:t>
            </a:r>
            <a:r>
              <a:rPr lang="en-GB" dirty="0">
                <a:solidFill>
                  <a:srgbClr val="292B82"/>
                </a:solidFill>
              </a:rPr>
              <a:t>)</a:t>
            </a:r>
          </a:p>
          <a:p>
            <a:endParaRPr lang="en-GB" dirty="0">
              <a:solidFill>
                <a:srgbClr val="292B82"/>
              </a:solidFill>
            </a:endParaRPr>
          </a:p>
          <a:p>
            <a:r>
              <a:rPr lang="en-GB" dirty="0">
                <a:solidFill>
                  <a:srgbClr val="292B82"/>
                </a:solidFill>
                <a:sym typeface="Wingdings" panose="05000000000000000000" pitchFamily="2" charset="2"/>
              </a:rPr>
              <a:t></a:t>
            </a:r>
            <a:r>
              <a:rPr lang="en-GB" dirty="0">
                <a:solidFill>
                  <a:srgbClr val="292B82"/>
                </a:solidFill>
              </a:rPr>
              <a:t>ki </a:t>
            </a:r>
            <a:r>
              <a:rPr lang="sl-SI" dirty="0">
                <a:solidFill>
                  <a:srgbClr val="292B82"/>
                </a:solidFill>
              </a:rPr>
              <a:t>imajo na dan izdaje odločbe </a:t>
            </a:r>
            <a:r>
              <a:rPr lang="sl-SI" b="1" dirty="0">
                <a:solidFill>
                  <a:srgbClr val="292B82"/>
                </a:solidFill>
              </a:rPr>
              <a:t>veljavno licenco</a:t>
            </a:r>
            <a:r>
              <a:rPr lang="sl-SI" dirty="0">
                <a:solidFill>
                  <a:srgbClr val="292B82"/>
                </a:solidFill>
              </a:rPr>
              <a:t> za izvajanje prevozov potnikov in/ali blaga v notranjem cestnem prometu</a:t>
            </a:r>
            <a:r>
              <a:rPr lang="en-GB" dirty="0">
                <a:solidFill>
                  <a:srgbClr val="292B82"/>
                </a:solidFill>
              </a:rPr>
              <a:t> in/ali </a:t>
            </a:r>
            <a:r>
              <a:rPr lang="sl-SI" dirty="0">
                <a:solidFill>
                  <a:srgbClr val="292B82"/>
                </a:solidFill>
              </a:rPr>
              <a:t>licenco za izvajanje prevozov potnikov in/ali blaga v mednarodnem cestnem prometu (licenca Skupnosti)</a:t>
            </a:r>
            <a:endParaRPr lang="en-GB" dirty="0">
              <a:solidFill>
                <a:srgbClr val="292B82"/>
              </a:solidFill>
            </a:endParaRPr>
          </a:p>
          <a:p>
            <a:endParaRPr lang="en-GB" dirty="0">
              <a:solidFill>
                <a:srgbClr val="292B82"/>
              </a:solidFill>
            </a:endParaRPr>
          </a:p>
          <a:p>
            <a:r>
              <a:rPr lang="en-GB" dirty="0">
                <a:solidFill>
                  <a:srgbClr val="292B82"/>
                </a:solidFill>
                <a:sym typeface="Wingdings" panose="05000000000000000000" pitchFamily="2" charset="2"/>
              </a:rPr>
              <a:t></a:t>
            </a:r>
            <a:r>
              <a:rPr lang="sl-SI" dirty="0">
                <a:solidFill>
                  <a:srgbClr val="292B82"/>
                </a:solidFill>
              </a:rPr>
              <a:t>ki imajo v času izvedbe naložbe ter v času oddaje vloge v Republiki Sloveniji </a:t>
            </a:r>
            <a:r>
              <a:rPr lang="sl-SI" b="1" dirty="0">
                <a:solidFill>
                  <a:srgbClr val="292B82"/>
                </a:solidFill>
              </a:rPr>
              <a:t>na ime vlagatelja registrirano vozilo</a:t>
            </a:r>
            <a:r>
              <a:rPr lang="sl-SI" dirty="0">
                <a:solidFill>
                  <a:srgbClr val="292B82"/>
                </a:solidFill>
              </a:rPr>
              <a:t>, ki bo predmet </a:t>
            </a:r>
            <a:r>
              <a:rPr lang="en-GB" dirty="0">
                <a:solidFill>
                  <a:srgbClr val="292B82"/>
                </a:solidFill>
              </a:rPr>
              <a:t>subvencije</a:t>
            </a:r>
          </a:p>
          <a:p>
            <a:pPr marL="285750" indent="-285750">
              <a:buFontTx/>
              <a:buChar char="-"/>
            </a:pPr>
            <a:endParaRPr lang="sl-SI" dirty="0">
              <a:solidFill>
                <a:srgbClr val="292B82"/>
              </a:solidFill>
            </a:endParaRPr>
          </a:p>
        </p:txBody>
      </p:sp>
    </p:spTree>
    <p:extLst>
      <p:ext uri="{BB962C8B-B14F-4D97-AF65-F5344CB8AC3E}">
        <p14:creationId xmlns:p14="http://schemas.microsoft.com/office/powerpoint/2010/main" val="198512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EBC476CD-56AB-1D43-9A19-989727D0E9C9}"/>
              </a:ext>
            </a:extLst>
          </p:cNvPr>
          <p:cNvSpPr>
            <a:spLocks noGrp="1"/>
          </p:cNvSpPr>
          <p:nvPr>
            <p:ph sz="quarter" idx="10"/>
          </p:nvPr>
        </p:nvSpPr>
        <p:spPr>
          <a:xfrm>
            <a:off x="649356" y="1051613"/>
            <a:ext cx="8674372" cy="626564"/>
          </a:xfrm>
        </p:spPr>
        <p:txBody>
          <a:bodyPr>
            <a:normAutofit/>
          </a:bodyPr>
          <a:lstStyle/>
          <a:p>
            <a:r>
              <a:rPr lang="en-GB" sz="3200" dirty="0"/>
              <a:t>VIŠINA SUBVENCIJ</a:t>
            </a:r>
            <a:endParaRPr lang="sl-SI" sz="3200" dirty="0"/>
          </a:p>
        </p:txBody>
      </p:sp>
      <p:sp>
        <p:nvSpPr>
          <p:cNvPr id="11" name="PoljeZBesedilom 10">
            <a:extLst>
              <a:ext uri="{FF2B5EF4-FFF2-40B4-BE49-F238E27FC236}">
                <a16:creationId xmlns:a16="http://schemas.microsoft.com/office/drawing/2014/main" id="{87E26906-3410-0968-DA05-A47A11E27CE9}"/>
              </a:ext>
            </a:extLst>
          </p:cNvPr>
          <p:cNvSpPr txBox="1"/>
          <p:nvPr/>
        </p:nvSpPr>
        <p:spPr>
          <a:xfrm>
            <a:off x="606698" y="1678177"/>
            <a:ext cx="10442713" cy="4001095"/>
          </a:xfrm>
          <a:prstGeom prst="rect">
            <a:avLst/>
          </a:prstGeom>
          <a:noFill/>
        </p:spPr>
        <p:txBody>
          <a:bodyPr wrap="square">
            <a:spAutoFit/>
          </a:bodyPr>
          <a:lstStyle/>
          <a:p>
            <a:r>
              <a:rPr lang="en-GB" sz="2400" b="1" dirty="0">
                <a:solidFill>
                  <a:srgbClr val="292B82"/>
                </a:solidFill>
              </a:rPr>
              <a:t>SKLOP A = </a:t>
            </a:r>
            <a:r>
              <a:rPr lang="en-GB" sz="2400" b="1" dirty="0" err="1">
                <a:solidFill>
                  <a:srgbClr val="292B82"/>
                </a:solidFill>
              </a:rPr>
              <a:t>na</a:t>
            </a:r>
            <a:r>
              <a:rPr lang="en-GB" sz="2400" b="1" dirty="0">
                <a:solidFill>
                  <a:srgbClr val="292B82"/>
                </a:solidFill>
              </a:rPr>
              <a:t> </a:t>
            </a:r>
            <a:r>
              <a:rPr lang="en-GB" sz="2400" b="1" dirty="0" err="1">
                <a:solidFill>
                  <a:srgbClr val="292B82"/>
                </a:solidFill>
              </a:rPr>
              <a:t>voljo</a:t>
            </a:r>
            <a:r>
              <a:rPr lang="en-GB" sz="2400" b="1" dirty="0">
                <a:solidFill>
                  <a:srgbClr val="292B82"/>
                </a:solidFill>
              </a:rPr>
              <a:t> 500.000 €</a:t>
            </a:r>
          </a:p>
          <a:p>
            <a:r>
              <a:rPr lang="sl-SI" sz="1600" cap="all" dirty="0">
                <a:solidFill>
                  <a:srgbClr val="292B82"/>
                </a:solidFill>
              </a:rPr>
              <a:t>nakup ali predelav</a:t>
            </a:r>
            <a:r>
              <a:rPr lang="en-GB" sz="1600" cap="all" dirty="0">
                <a:solidFill>
                  <a:srgbClr val="292B82"/>
                </a:solidFill>
              </a:rPr>
              <a:t>a</a:t>
            </a:r>
            <a:r>
              <a:rPr lang="sl-SI" sz="1600" cap="all" dirty="0">
                <a:solidFill>
                  <a:srgbClr val="292B82"/>
                </a:solidFill>
              </a:rPr>
              <a:t> tovornih vozil in avtobusov na sintetični plin in biometan ter s pogonom na elektriko in vodik</a:t>
            </a:r>
            <a:endParaRPr lang="en-GB" sz="1600" dirty="0">
              <a:solidFill>
                <a:srgbClr val="292B82"/>
              </a:solidFill>
            </a:endParaRPr>
          </a:p>
          <a:p>
            <a:pPr algn="just"/>
            <a:endParaRPr lang="en-GB" dirty="0">
              <a:solidFill>
                <a:srgbClr val="292B82"/>
              </a:solidFill>
            </a:endParaRPr>
          </a:p>
          <a:p>
            <a:pPr algn="just"/>
            <a:r>
              <a:rPr lang="en-GB" dirty="0">
                <a:solidFill>
                  <a:srgbClr val="292B82"/>
                </a:solidFill>
                <a:sym typeface="Wingdings" panose="05000000000000000000" pitchFamily="2" charset="2"/>
              </a:rPr>
              <a:t></a:t>
            </a:r>
            <a:r>
              <a:rPr lang="sl-SI" dirty="0">
                <a:solidFill>
                  <a:srgbClr val="292B82"/>
                </a:solidFill>
              </a:rPr>
              <a:t>pri čemer se spodbude dodeljujejo po pravilu EU o skupinskih izjemah, pri čemer ni dovoljeno subvencioniranje za nazaj, hkrati pa je spodbuda omejena za </a:t>
            </a:r>
            <a:r>
              <a:rPr lang="sl-SI" b="1" dirty="0">
                <a:solidFill>
                  <a:srgbClr val="292B82"/>
                </a:solidFill>
              </a:rPr>
              <a:t>največ 2 vozili na</a:t>
            </a:r>
            <a:r>
              <a:rPr lang="en-GB" b="1" dirty="0">
                <a:solidFill>
                  <a:srgbClr val="292B82"/>
                </a:solidFill>
              </a:rPr>
              <a:t> upravičenca.</a:t>
            </a:r>
          </a:p>
          <a:p>
            <a:pPr algn="just"/>
            <a:endParaRPr lang="en-GB" b="1" dirty="0">
              <a:solidFill>
                <a:srgbClr val="292B82"/>
              </a:solidFill>
            </a:endParaRPr>
          </a:p>
          <a:p>
            <a:pPr algn="just"/>
            <a:r>
              <a:rPr lang="en-GB" dirty="0">
                <a:solidFill>
                  <a:srgbClr val="292B82"/>
                </a:solidFill>
                <a:sym typeface="Wingdings" panose="05000000000000000000" pitchFamily="2" charset="2"/>
              </a:rPr>
              <a:t></a:t>
            </a:r>
            <a:r>
              <a:rPr lang="sl-SI" dirty="0">
                <a:solidFill>
                  <a:srgbClr val="292B82"/>
                </a:solidFill>
              </a:rPr>
              <a:t>Najvišja dovoljena intenzivnost dodeljene državne pomoči je: </a:t>
            </a:r>
            <a:endParaRPr lang="en-GB" dirty="0">
              <a:solidFill>
                <a:srgbClr val="292B82"/>
              </a:solidFill>
            </a:endParaRPr>
          </a:p>
          <a:p>
            <a:pPr marL="285750" indent="-285750" algn="just">
              <a:buFontTx/>
              <a:buChar char="-"/>
            </a:pPr>
            <a:r>
              <a:rPr lang="sl-SI" dirty="0">
                <a:solidFill>
                  <a:srgbClr val="292B82"/>
                </a:solidFill>
              </a:rPr>
              <a:t>40 % upravičenih stroškov za čista vozila za podjetja, ki opravljajo dejavnosti javnega potniškega prometa; </a:t>
            </a:r>
            <a:endParaRPr lang="en-GB" dirty="0">
              <a:solidFill>
                <a:srgbClr val="292B82"/>
              </a:solidFill>
            </a:endParaRPr>
          </a:p>
          <a:p>
            <a:pPr marL="285750" indent="-285750" algn="just">
              <a:buFontTx/>
              <a:buChar char="-"/>
            </a:pPr>
            <a:r>
              <a:rPr lang="sl-SI" dirty="0">
                <a:solidFill>
                  <a:srgbClr val="292B82"/>
                </a:solidFill>
              </a:rPr>
              <a:t>20 % upravičenih stroškov za čista vozila za velika podjetja; </a:t>
            </a:r>
            <a:endParaRPr lang="en-GB" dirty="0">
              <a:solidFill>
                <a:srgbClr val="292B82"/>
              </a:solidFill>
            </a:endParaRPr>
          </a:p>
          <a:p>
            <a:pPr marL="285750" indent="-285750" algn="just">
              <a:buFontTx/>
              <a:buChar char="-"/>
            </a:pPr>
            <a:r>
              <a:rPr lang="sl-SI" dirty="0">
                <a:solidFill>
                  <a:srgbClr val="292B82"/>
                </a:solidFill>
              </a:rPr>
              <a:t>40 % upravičenih stroškov za čista vozila za srednje velika podjetja; </a:t>
            </a:r>
            <a:endParaRPr lang="en-GB" dirty="0">
              <a:solidFill>
                <a:srgbClr val="292B82"/>
              </a:solidFill>
            </a:endParaRPr>
          </a:p>
          <a:p>
            <a:pPr marL="285750" indent="-285750" algn="just">
              <a:buFontTx/>
              <a:buChar char="-"/>
            </a:pPr>
            <a:r>
              <a:rPr lang="sl-SI" dirty="0">
                <a:solidFill>
                  <a:srgbClr val="292B82"/>
                </a:solidFill>
              </a:rPr>
              <a:t>50 % upravičenih stroškov za čista vozila za </a:t>
            </a:r>
            <a:r>
              <a:rPr lang="sl-SI" dirty="0" err="1">
                <a:solidFill>
                  <a:srgbClr val="292B82"/>
                </a:solidFill>
              </a:rPr>
              <a:t>mikro</a:t>
            </a:r>
            <a:r>
              <a:rPr lang="sl-SI" dirty="0">
                <a:solidFill>
                  <a:srgbClr val="292B82"/>
                </a:solidFill>
              </a:rPr>
              <a:t> in mala podjetja</a:t>
            </a:r>
            <a:r>
              <a:rPr lang="en-GB" dirty="0">
                <a:solidFill>
                  <a:srgbClr val="292B82"/>
                </a:solidFill>
              </a:rPr>
              <a:t>.</a:t>
            </a:r>
            <a:endParaRPr lang="en-GB" b="1" dirty="0">
              <a:solidFill>
                <a:srgbClr val="292B82"/>
              </a:solidFill>
            </a:endParaRPr>
          </a:p>
          <a:p>
            <a:pPr algn="just"/>
            <a:endParaRPr lang="en-GB" b="1" dirty="0">
              <a:solidFill>
                <a:srgbClr val="292B82"/>
              </a:solidFill>
            </a:endParaRPr>
          </a:p>
          <a:p>
            <a:pPr algn="just"/>
            <a:r>
              <a:rPr lang="en-GB" b="1" dirty="0">
                <a:solidFill>
                  <a:srgbClr val="B7D6A6"/>
                </a:solidFill>
                <a:sym typeface="Wingdings" panose="05000000000000000000" pitchFamily="2" charset="2"/>
              </a:rPr>
              <a:t> </a:t>
            </a:r>
            <a:r>
              <a:rPr lang="pt-BR" b="1" dirty="0">
                <a:solidFill>
                  <a:srgbClr val="B7D6A6"/>
                </a:solidFill>
                <a:sym typeface="Wingdings" panose="05000000000000000000" pitchFamily="2" charset="2"/>
              </a:rPr>
              <a:t>največ do </a:t>
            </a:r>
            <a:r>
              <a:rPr lang="pt-BR" b="1" dirty="0">
                <a:solidFill>
                  <a:srgbClr val="B7D6A6"/>
                </a:solidFill>
              </a:rPr>
              <a:t>25.000 € na posamezno vozilo</a:t>
            </a:r>
            <a:endParaRPr lang="sl-SI" b="1" dirty="0">
              <a:solidFill>
                <a:srgbClr val="B7D6A6"/>
              </a:solidFill>
            </a:endParaRPr>
          </a:p>
        </p:txBody>
      </p:sp>
    </p:spTree>
    <p:extLst>
      <p:ext uri="{BB962C8B-B14F-4D97-AF65-F5344CB8AC3E}">
        <p14:creationId xmlns:p14="http://schemas.microsoft.com/office/powerpoint/2010/main" val="363051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BBBCF-5CD9-2C98-40C0-7371EE4C6EA3}"/>
            </a:ext>
          </a:extLst>
        </p:cNvPr>
        <p:cNvGrpSpPr/>
        <p:nvPr/>
      </p:nvGrpSpPr>
      <p:grpSpPr>
        <a:xfrm>
          <a:off x="0" y="0"/>
          <a:ext cx="0" cy="0"/>
          <a:chOff x="0" y="0"/>
          <a:chExt cx="0" cy="0"/>
        </a:xfrm>
      </p:grpSpPr>
      <p:sp>
        <p:nvSpPr>
          <p:cNvPr id="13" name="PoljeZBesedilom 12">
            <a:extLst>
              <a:ext uri="{FF2B5EF4-FFF2-40B4-BE49-F238E27FC236}">
                <a16:creationId xmlns:a16="http://schemas.microsoft.com/office/drawing/2014/main" id="{A74FF2AD-1A16-2BC1-4B7D-0616FA72E709}"/>
              </a:ext>
            </a:extLst>
          </p:cNvPr>
          <p:cNvSpPr txBox="1"/>
          <p:nvPr/>
        </p:nvSpPr>
        <p:spPr>
          <a:xfrm>
            <a:off x="5526156" y="1846088"/>
            <a:ext cx="6175514" cy="5386090"/>
          </a:xfrm>
          <a:prstGeom prst="rect">
            <a:avLst/>
          </a:prstGeom>
          <a:noFill/>
        </p:spPr>
        <p:txBody>
          <a:bodyPr wrap="square">
            <a:spAutoFit/>
          </a:bodyPr>
          <a:lstStyle/>
          <a:p>
            <a:pPr algn="just"/>
            <a:r>
              <a:rPr lang="en-GB" sz="2400" b="1" dirty="0">
                <a:solidFill>
                  <a:srgbClr val="292B82"/>
                </a:solidFill>
              </a:rPr>
              <a:t>SKLOP B = </a:t>
            </a:r>
            <a:r>
              <a:rPr lang="en-GB" sz="2400" b="1" dirty="0" err="1">
                <a:solidFill>
                  <a:srgbClr val="292B82"/>
                </a:solidFill>
              </a:rPr>
              <a:t>na</a:t>
            </a:r>
            <a:r>
              <a:rPr lang="en-GB" sz="2400" b="1" dirty="0">
                <a:solidFill>
                  <a:srgbClr val="292B82"/>
                </a:solidFill>
              </a:rPr>
              <a:t> </a:t>
            </a:r>
            <a:r>
              <a:rPr lang="en-GB" sz="2400" b="1" dirty="0" err="1">
                <a:solidFill>
                  <a:srgbClr val="292B82"/>
                </a:solidFill>
              </a:rPr>
              <a:t>voljo</a:t>
            </a:r>
            <a:r>
              <a:rPr lang="en-GB" sz="2400" b="1" dirty="0">
                <a:solidFill>
                  <a:srgbClr val="292B82"/>
                </a:solidFill>
              </a:rPr>
              <a:t> 2.500.000 €</a:t>
            </a:r>
          </a:p>
          <a:p>
            <a:pPr algn="just"/>
            <a:r>
              <a:rPr lang="en-GB" sz="1600" cap="all" dirty="0">
                <a:solidFill>
                  <a:srgbClr val="292B82"/>
                </a:solidFill>
              </a:rPr>
              <a:t>N</a:t>
            </a:r>
            <a:r>
              <a:rPr lang="sl-SI" sz="1600" cap="all" dirty="0">
                <a:solidFill>
                  <a:srgbClr val="292B82"/>
                </a:solidFill>
              </a:rPr>
              <a:t>adgradnj</a:t>
            </a:r>
            <a:r>
              <a:rPr lang="en-GB" sz="1600" cap="all" dirty="0">
                <a:solidFill>
                  <a:srgbClr val="292B82"/>
                </a:solidFill>
              </a:rPr>
              <a:t>a</a:t>
            </a:r>
            <a:r>
              <a:rPr lang="sl-SI" sz="1600" cap="all" dirty="0">
                <a:solidFill>
                  <a:srgbClr val="292B82"/>
                </a:solidFill>
              </a:rPr>
              <a:t> tovornih vozil z aerodinamičnimi deli za zmanjšanje zračnega upora</a:t>
            </a:r>
            <a:endParaRPr lang="en-GB" sz="1600" cap="all" dirty="0">
              <a:solidFill>
                <a:srgbClr val="292B82"/>
              </a:solidFill>
            </a:endParaRPr>
          </a:p>
          <a:p>
            <a:pPr algn="just"/>
            <a:br>
              <a:rPr lang="en-GB" b="1" dirty="0">
                <a:solidFill>
                  <a:srgbClr val="292B82"/>
                </a:solidFill>
              </a:rPr>
            </a:br>
            <a:r>
              <a:rPr lang="en-GB" b="1" dirty="0">
                <a:solidFill>
                  <a:srgbClr val="292B82"/>
                </a:solidFill>
                <a:sym typeface="Wingdings" panose="05000000000000000000" pitchFamily="2" charset="2"/>
              </a:rPr>
              <a:t></a:t>
            </a:r>
            <a:r>
              <a:rPr lang="sl-SI" dirty="0">
                <a:solidFill>
                  <a:srgbClr val="292B82"/>
                </a:solidFill>
              </a:rPr>
              <a:t>pri čemer se pri dodelitvi spodbud za ta ukrep upoštevajo pravila de </a:t>
            </a:r>
            <a:r>
              <a:rPr lang="sl-SI" dirty="0" err="1">
                <a:solidFill>
                  <a:srgbClr val="292B82"/>
                </a:solidFill>
              </a:rPr>
              <a:t>minimis</a:t>
            </a:r>
            <a:r>
              <a:rPr lang="sl-SI" dirty="0">
                <a:solidFill>
                  <a:srgbClr val="292B82"/>
                </a:solidFill>
              </a:rPr>
              <a:t>.</a:t>
            </a:r>
            <a:r>
              <a:rPr lang="en-GB" dirty="0">
                <a:solidFill>
                  <a:srgbClr val="292B82"/>
                </a:solidFill>
              </a:rPr>
              <a:t> </a:t>
            </a:r>
            <a:r>
              <a:rPr lang="en-US" dirty="0" err="1">
                <a:solidFill>
                  <a:srgbClr val="292B82"/>
                </a:solidFill>
              </a:rPr>
              <a:t>Skupni</a:t>
            </a:r>
            <a:r>
              <a:rPr lang="en-US" dirty="0">
                <a:solidFill>
                  <a:srgbClr val="292B82"/>
                </a:solidFill>
              </a:rPr>
              <a:t> </a:t>
            </a:r>
            <a:r>
              <a:rPr lang="en-US" dirty="0" err="1">
                <a:solidFill>
                  <a:srgbClr val="292B82"/>
                </a:solidFill>
              </a:rPr>
              <a:t>znesek</a:t>
            </a:r>
            <a:r>
              <a:rPr lang="en-US" dirty="0">
                <a:solidFill>
                  <a:srgbClr val="292B82"/>
                </a:solidFill>
              </a:rPr>
              <a:t> </a:t>
            </a:r>
            <a:r>
              <a:rPr lang="en-US" dirty="0" err="1">
                <a:solidFill>
                  <a:srgbClr val="292B82"/>
                </a:solidFill>
              </a:rPr>
              <a:t>pomoči</a:t>
            </a:r>
            <a:r>
              <a:rPr lang="en-US" dirty="0">
                <a:solidFill>
                  <a:srgbClr val="292B82"/>
                </a:solidFill>
              </a:rPr>
              <a:t> </a:t>
            </a:r>
            <a:r>
              <a:rPr lang="en-US" dirty="0" err="1">
                <a:solidFill>
                  <a:srgbClr val="292B82"/>
                </a:solidFill>
              </a:rPr>
              <a:t>dodeljen</a:t>
            </a:r>
            <a:r>
              <a:rPr lang="en-US" dirty="0">
                <a:solidFill>
                  <a:srgbClr val="292B82"/>
                </a:solidFill>
              </a:rPr>
              <a:t> </a:t>
            </a:r>
            <a:r>
              <a:rPr lang="en-US" dirty="0" err="1">
                <a:solidFill>
                  <a:srgbClr val="292B82"/>
                </a:solidFill>
              </a:rPr>
              <a:t>enotnemu</a:t>
            </a:r>
            <a:r>
              <a:rPr lang="en-US" dirty="0">
                <a:solidFill>
                  <a:srgbClr val="292B82"/>
                </a:solidFill>
              </a:rPr>
              <a:t> </a:t>
            </a:r>
            <a:r>
              <a:rPr lang="en-US" dirty="0" err="1">
                <a:solidFill>
                  <a:srgbClr val="292B82"/>
                </a:solidFill>
              </a:rPr>
              <a:t>podjetju,v</a:t>
            </a:r>
            <a:r>
              <a:rPr lang="en-US" dirty="0">
                <a:solidFill>
                  <a:srgbClr val="292B82"/>
                </a:solidFill>
              </a:rPr>
              <a:t> </a:t>
            </a:r>
            <a:r>
              <a:rPr lang="en-US" dirty="0" err="1">
                <a:solidFill>
                  <a:srgbClr val="292B82"/>
                </a:solidFill>
              </a:rPr>
              <a:t>obdobju</a:t>
            </a:r>
            <a:r>
              <a:rPr lang="en-US" dirty="0">
                <a:solidFill>
                  <a:srgbClr val="292B82"/>
                </a:solidFill>
              </a:rPr>
              <a:t> 3 let, ne </a:t>
            </a:r>
            <a:r>
              <a:rPr lang="en-US" dirty="0" err="1">
                <a:solidFill>
                  <a:srgbClr val="292B82"/>
                </a:solidFill>
              </a:rPr>
              <a:t>sme</a:t>
            </a:r>
            <a:r>
              <a:rPr lang="en-US" dirty="0">
                <a:solidFill>
                  <a:srgbClr val="292B82"/>
                </a:solidFill>
              </a:rPr>
              <a:t> </a:t>
            </a:r>
            <a:r>
              <a:rPr lang="en-US" dirty="0" err="1">
                <a:solidFill>
                  <a:srgbClr val="292B82"/>
                </a:solidFill>
              </a:rPr>
              <a:t>presegati</a:t>
            </a:r>
            <a:r>
              <a:rPr lang="en-US" dirty="0">
                <a:solidFill>
                  <a:srgbClr val="292B82"/>
                </a:solidFill>
              </a:rPr>
              <a:t> 300.000 €. </a:t>
            </a:r>
            <a:r>
              <a:rPr lang="sl-SI" dirty="0">
                <a:solidFill>
                  <a:srgbClr val="292B82"/>
                </a:solidFill>
              </a:rPr>
              <a:t>Eno podjetje lahko uveljavlja </a:t>
            </a:r>
            <a:r>
              <a:rPr lang="en-GB" dirty="0" err="1">
                <a:solidFill>
                  <a:srgbClr val="292B82"/>
                </a:solidFill>
              </a:rPr>
              <a:t>subvencijo</a:t>
            </a:r>
            <a:r>
              <a:rPr lang="en-GB" dirty="0">
                <a:solidFill>
                  <a:srgbClr val="292B82"/>
                </a:solidFill>
              </a:rPr>
              <a:t> </a:t>
            </a:r>
            <a:r>
              <a:rPr lang="en-GB" b="1" dirty="0">
                <a:solidFill>
                  <a:srgbClr val="292B82"/>
                </a:solidFill>
              </a:rPr>
              <a:t>za </a:t>
            </a:r>
            <a:r>
              <a:rPr lang="en-GB" b="1" dirty="0" err="1">
                <a:solidFill>
                  <a:srgbClr val="292B82"/>
                </a:solidFill>
              </a:rPr>
              <a:t>največ</a:t>
            </a:r>
            <a:r>
              <a:rPr lang="en-GB" b="1" dirty="0">
                <a:solidFill>
                  <a:srgbClr val="292B82"/>
                </a:solidFill>
              </a:rPr>
              <a:t> 15 </a:t>
            </a:r>
            <a:r>
              <a:rPr lang="en-GB" b="1" dirty="0" err="1">
                <a:solidFill>
                  <a:srgbClr val="292B82"/>
                </a:solidFill>
              </a:rPr>
              <a:t>vozil</a:t>
            </a:r>
            <a:r>
              <a:rPr lang="en-GB" dirty="0">
                <a:solidFill>
                  <a:srgbClr val="292B82"/>
                </a:solidFill>
              </a:rPr>
              <a:t>.</a:t>
            </a:r>
          </a:p>
          <a:p>
            <a:pPr algn="just"/>
            <a:endParaRPr lang="en-GB" b="1" dirty="0">
              <a:solidFill>
                <a:srgbClr val="292B82"/>
              </a:solidFill>
            </a:endParaRPr>
          </a:p>
          <a:p>
            <a:pPr algn="just"/>
            <a:r>
              <a:rPr lang="en-GB" dirty="0">
                <a:solidFill>
                  <a:srgbClr val="292B82"/>
                </a:solidFill>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f</a:t>
            </a:r>
            <a:r>
              <a:rPr lang="sl-SI" dirty="0" err="1">
                <a:solidFill>
                  <a:srgbClr val="292B82"/>
                </a:solidFill>
                <a:latin typeface="Calibri" panose="020F0502020204030204" pitchFamily="34" charset="0"/>
                <a:ea typeface="Calibri" panose="020F0502020204030204" pitchFamily="34" charset="0"/>
                <a:cs typeface="Arial" panose="020B0604020202020204" pitchFamily="34" charset="0"/>
              </a:rPr>
              <a:t>inančna</a:t>
            </a:r>
            <a:r>
              <a:rPr lang="sl-SI" dirty="0">
                <a:solidFill>
                  <a:srgbClr val="292B82"/>
                </a:solidFill>
                <a:latin typeface="Calibri" panose="020F0502020204030204" pitchFamily="34" charset="0"/>
                <a:ea typeface="Calibri" panose="020F0502020204030204" pitchFamily="34" charset="0"/>
                <a:cs typeface="Arial" panose="020B0604020202020204" pitchFamily="34" charset="0"/>
              </a:rPr>
              <a:t> sredstva za ta ukrep se lahko upravičencu dodelijo </a:t>
            </a:r>
            <a:r>
              <a:rPr lang="sl-SI" b="1" dirty="0">
                <a:solidFill>
                  <a:srgbClr val="292B82"/>
                </a:solidFill>
                <a:latin typeface="Calibri" panose="020F0502020204030204" pitchFamily="34" charset="0"/>
                <a:ea typeface="Calibri" panose="020F0502020204030204" pitchFamily="34" charset="0"/>
                <a:cs typeface="Arial" panose="020B0604020202020204" pitchFamily="34" charset="0"/>
              </a:rPr>
              <a:t>največ v višini 80 % izkazane vrednosti in največ do višine zneska, ki je s tem JP določen za posamezno izboljšavo oziroma nadgradnjo z aerodinamičnim delom kot najvišji možni dodeljeni znesek</a:t>
            </a:r>
            <a:r>
              <a:rPr lang="sl-SI" dirty="0">
                <a:solidFill>
                  <a:srgbClr val="292B82"/>
                </a:solidFill>
                <a:latin typeface="Calibri" panose="020F0502020204030204" pitchFamily="34" charset="0"/>
                <a:ea typeface="Calibri" panose="020F0502020204030204" pitchFamily="34" charset="0"/>
                <a:cs typeface="Arial" panose="020B0604020202020204" pitchFamily="34" charset="0"/>
              </a:rPr>
              <a:t>.</a:t>
            </a:r>
            <a:endParaRPr lang="en-GB" dirty="0">
              <a:solidFill>
                <a:srgbClr val="292B82"/>
              </a:solidFill>
              <a:latin typeface="Calibri" panose="020F0502020204030204" pitchFamily="34" charset="0"/>
              <a:ea typeface="Calibri" panose="020F0502020204030204" pitchFamily="34" charset="0"/>
              <a:cs typeface="Arial" panose="020B0604020202020204" pitchFamily="34" charset="0"/>
            </a:endParaRPr>
          </a:p>
          <a:p>
            <a:pPr algn="just"/>
            <a:endParaRPr lang="sl-SI" dirty="0">
              <a:solidFill>
                <a:srgbClr val="292B82"/>
              </a:solidFill>
              <a:latin typeface="Arial" panose="020B0604020202020204" pitchFamily="34" charset="0"/>
              <a:ea typeface="Calibri" panose="020F0502020204030204" pitchFamily="34" charset="0"/>
              <a:cs typeface="Arial" panose="020B0604020202020204" pitchFamily="34" charset="0"/>
            </a:endParaRPr>
          </a:p>
          <a:p>
            <a:r>
              <a:rPr lang="en-GB" b="1" dirty="0">
                <a:solidFill>
                  <a:srgbClr val="B7D6A6"/>
                </a:solidFill>
                <a:sym typeface="Wingdings" panose="05000000000000000000" pitchFamily="2" charset="2"/>
              </a:rPr>
              <a:t> </a:t>
            </a:r>
            <a:r>
              <a:rPr lang="en-GB" b="1" dirty="0" err="1">
                <a:solidFill>
                  <a:srgbClr val="B7D6A6"/>
                </a:solidFill>
                <a:sym typeface="Wingdings" panose="05000000000000000000" pitchFamily="2" charset="2"/>
              </a:rPr>
              <a:t>največ</a:t>
            </a:r>
            <a:r>
              <a:rPr lang="en-GB" b="1" dirty="0">
                <a:solidFill>
                  <a:srgbClr val="B7D6A6"/>
                </a:solidFill>
                <a:sym typeface="Wingdings" panose="05000000000000000000" pitchFamily="2" charset="2"/>
              </a:rPr>
              <a:t> </a:t>
            </a:r>
            <a:r>
              <a:rPr lang="pt-BR" b="1" dirty="0">
                <a:solidFill>
                  <a:srgbClr val="B7D6A6"/>
                </a:solidFill>
              </a:rPr>
              <a:t>do 4.000 € na posamezno vozilo</a:t>
            </a:r>
            <a:endParaRPr lang="en-GB" b="1" dirty="0">
              <a:solidFill>
                <a:srgbClr val="292B82"/>
              </a:solidFill>
            </a:endParaRPr>
          </a:p>
          <a:p>
            <a:endParaRPr lang="en-GB" sz="2400" b="1" dirty="0">
              <a:solidFill>
                <a:srgbClr val="292B82"/>
              </a:solidFill>
            </a:endParaRPr>
          </a:p>
          <a:p>
            <a:endParaRPr lang="sl-SI" b="1" dirty="0">
              <a:solidFill>
                <a:srgbClr val="B7D6A6"/>
              </a:solidFill>
            </a:endParaRPr>
          </a:p>
        </p:txBody>
      </p:sp>
      <p:pic>
        <p:nvPicPr>
          <p:cNvPr id="6" name="Slika 5">
            <a:extLst>
              <a:ext uri="{FF2B5EF4-FFF2-40B4-BE49-F238E27FC236}">
                <a16:creationId xmlns:a16="http://schemas.microsoft.com/office/drawing/2014/main" id="{21E7F387-E43C-733F-0D36-47090C937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17" y="312150"/>
            <a:ext cx="4618120" cy="6233700"/>
          </a:xfrm>
          <a:prstGeom prst="rect">
            <a:avLst/>
          </a:prstGeom>
        </p:spPr>
      </p:pic>
      <p:sp>
        <p:nvSpPr>
          <p:cNvPr id="10" name="PoljeZBesedilom 9">
            <a:extLst>
              <a:ext uri="{FF2B5EF4-FFF2-40B4-BE49-F238E27FC236}">
                <a16:creationId xmlns:a16="http://schemas.microsoft.com/office/drawing/2014/main" id="{89341D9C-F798-B293-EE70-CE8E220D06FB}"/>
              </a:ext>
            </a:extLst>
          </p:cNvPr>
          <p:cNvSpPr txBox="1"/>
          <p:nvPr/>
        </p:nvSpPr>
        <p:spPr>
          <a:xfrm>
            <a:off x="5526156" y="1019294"/>
            <a:ext cx="6096000" cy="584775"/>
          </a:xfrm>
          <a:prstGeom prst="rect">
            <a:avLst/>
          </a:prstGeom>
          <a:noFill/>
        </p:spPr>
        <p:txBody>
          <a:bodyPr wrap="square">
            <a:spAutoFit/>
          </a:bodyPr>
          <a:lstStyle/>
          <a:p>
            <a:r>
              <a:rPr lang="en-GB" sz="3200" b="1" dirty="0">
                <a:solidFill>
                  <a:srgbClr val="292B82"/>
                </a:solidFill>
              </a:rPr>
              <a:t>VIŠINA SUBVENCIJ</a:t>
            </a:r>
            <a:endParaRPr lang="sl-SI" sz="3200" b="1" dirty="0">
              <a:solidFill>
                <a:srgbClr val="292B82"/>
              </a:solidFill>
            </a:endParaRPr>
          </a:p>
        </p:txBody>
      </p:sp>
    </p:spTree>
    <p:extLst>
      <p:ext uri="{BB962C8B-B14F-4D97-AF65-F5344CB8AC3E}">
        <p14:creationId xmlns:p14="http://schemas.microsoft.com/office/powerpoint/2010/main" val="154654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69309CD2-38E7-5495-0AA2-7E730B3D126C}"/>
              </a:ext>
            </a:extLst>
          </p:cNvPr>
          <p:cNvSpPr>
            <a:spLocks noGrp="1"/>
          </p:cNvSpPr>
          <p:nvPr>
            <p:ph sz="quarter" idx="10"/>
          </p:nvPr>
        </p:nvSpPr>
        <p:spPr>
          <a:xfrm>
            <a:off x="760120" y="410126"/>
            <a:ext cx="8674372" cy="626564"/>
          </a:xfrm>
        </p:spPr>
        <p:txBody>
          <a:bodyPr>
            <a:normAutofit/>
          </a:bodyPr>
          <a:lstStyle/>
          <a:p>
            <a:r>
              <a:rPr lang="en-GB" sz="3200" dirty="0"/>
              <a:t>POSTOPEK PRIJAVE</a:t>
            </a:r>
            <a:endParaRPr lang="sl-SI" sz="3200" dirty="0"/>
          </a:p>
        </p:txBody>
      </p:sp>
      <p:sp>
        <p:nvSpPr>
          <p:cNvPr id="7" name="PoljeZBesedilom 6">
            <a:extLst>
              <a:ext uri="{FF2B5EF4-FFF2-40B4-BE49-F238E27FC236}">
                <a16:creationId xmlns:a16="http://schemas.microsoft.com/office/drawing/2014/main" id="{323C1009-806E-F63F-B3D2-843B07F14B4F}"/>
              </a:ext>
            </a:extLst>
          </p:cNvPr>
          <p:cNvSpPr txBox="1"/>
          <p:nvPr/>
        </p:nvSpPr>
        <p:spPr>
          <a:xfrm>
            <a:off x="696112" y="911465"/>
            <a:ext cx="11090504" cy="5570756"/>
          </a:xfrm>
          <a:prstGeom prst="rect">
            <a:avLst/>
          </a:prstGeom>
          <a:noFill/>
        </p:spPr>
        <p:txBody>
          <a:bodyPr wrap="square">
            <a:spAutoFit/>
          </a:bodyPr>
          <a:lstStyle/>
          <a:p>
            <a:pPr algn="l"/>
            <a:r>
              <a:rPr lang="en-GB" sz="2400" b="1" dirty="0">
                <a:solidFill>
                  <a:srgbClr val="292B82"/>
                </a:solidFill>
              </a:rPr>
              <a:t>SKLOP A</a:t>
            </a:r>
            <a:r>
              <a:rPr lang="en-GB" sz="3200" b="1" dirty="0">
                <a:solidFill>
                  <a:srgbClr val="292B82"/>
                </a:solidFill>
              </a:rPr>
              <a:t> </a:t>
            </a:r>
            <a:r>
              <a:rPr lang="sl-SI" sz="1800" b="0" cap="all" dirty="0">
                <a:solidFill>
                  <a:srgbClr val="292B82"/>
                </a:solidFill>
              </a:rPr>
              <a:t>nakup ali predelav</a:t>
            </a:r>
            <a:r>
              <a:rPr lang="en-GB" sz="1800" b="0" cap="all" dirty="0">
                <a:solidFill>
                  <a:srgbClr val="292B82"/>
                </a:solidFill>
              </a:rPr>
              <a:t>a</a:t>
            </a:r>
            <a:r>
              <a:rPr lang="sl-SI" sz="1800" b="0" cap="all" dirty="0">
                <a:solidFill>
                  <a:srgbClr val="292B82"/>
                </a:solidFill>
              </a:rPr>
              <a:t> tovornih vozil in avtobusov na sintetični plin in biometan ter s pogonom na elektriko in vodik</a:t>
            </a:r>
            <a:endParaRPr lang="en-GB" sz="1800" b="0" cap="all" dirty="0">
              <a:solidFill>
                <a:srgbClr val="292B82"/>
              </a:solidFill>
            </a:endParaRPr>
          </a:p>
          <a:p>
            <a:pPr algn="l"/>
            <a:endParaRPr lang="en-GB" sz="1600" b="1" cap="all" dirty="0">
              <a:solidFill>
                <a:srgbClr val="292B8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b="1" u="sng" dirty="0">
                <a:solidFill>
                  <a:srgbClr val="292B82"/>
                </a:solidFill>
              </a:rPr>
              <a:t>dvofazni postopek</a:t>
            </a:r>
            <a:r>
              <a:rPr lang="en-GB" b="1" u="sng" dirty="0">
                <a:solidFill>
                  <a:srgbClr val="292B82"/>
                </a:solidFill>
              </a:rPr>
              <a:t>:</a:t>
            </a:r>
            <a:endParaRPr lang="en-GB" b="1" cap="all" dirty="0">
              <a:solidFill>
                <a:srgbClr val="292B8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cap="all" dirty="0">
              <a:solidFill>
                <a:srgbClr val="B7D6A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cap="all" dirty="0">
                <a:solidFill>
                  <a:srgbClr val="B7D6A6"/>
                </a:solidFill>
              </a:rPr>
              <a:t>FAZA1:</a:t>
            </a:r>
          </a:p>
          <a:p>
            <a:pPr marL="0" indent="0" algn="l">
              <a:buFont typeface="Wingdings" panose="05000000000000000000" pitchFamily="2" charset="2"/>
              <a:buNone/>
            </a:pPr>
            <a:r>
              <a:rPr lang="en-GB" sz="1800" dirty="0">
                <a:solidFill>
                  <a:srgbClr val="292B82"/>
                </a:solidFill>
                <a:sym typeface="Wingdings" panose="05000000000000000000" pitchFamily="2" charset="2"/>
              </a:rPr>
              <a:t> </a:t>
            </a:r>
            <a:r>
              <a:rPr lang="en-GB" sz="1800" b="1" dirty="0" err="1">
                <a:solidFill>
                  <a:srgbClr val="292B82"/>
                </a:solidFill>
                <a:sym typeface="Wingdings" panose="05000000000000000000" pitchFamily="2" charset="2"/>
              </a:rPr>
              <a:t>vloga</a:t>
            </a:r>
            <a:r>
              <a:rPr lang="en-GB" sz="1800" dirty="0">
                <a:solidFill>
                  <a:srgbClr val="292B82"/>
                </a:solidFill>
                <a:sym typeface="Wingdings" panose="05000000000000000000" pitchFamily="2" charset="2"/>
              </a:rPr>
              <a:t> </a:t>
            </a:r>
            <a:r>
              <a:rPr lang="pl-PL" sz="1800" dirty="0">
                <a:solidFill>
                  <a:srgbClr val="292B82"/>
                </a:solidFill>
              </a:rPr>
              <a:t>se odda v </a:t>
            </a:r>
            <a:r>
              <a:rPr lang="pl-PL" sz="1800" b="1" dirty="0">
                <a:solidFill>
                  <a:srgbClr val="292B82"/>
                </a:solidFill>
              </a:rPr>
              <a:t>pisni obliki</a:t>
            </a:r>
            <a:r>
              <a:rPr lang="pl-PL" sz="1800" dirty="0">
                <a:solidFill>
                  <a:srgbClr val="292B82"/>
                </a:solidFill>
              </a:rPr>
              <a:t> na prijavnem obrazcu</a:t>
            </a:r>
            <a:r>
              <a:rPr lang="en-GB" sz="1800" dirty="0">
                <a:solidFill>
                  <a:srgbClr val="292B82"/>
                </a:solidFill>
              </a:rPr>
              <a:t> </a:t>
            </a:r>
            <a:r>
              <a:rPr lang="en-GB" sz="1800" b="1" dirty="0">
                <a:solidFill>
                  <a:srgbClr val="292B82"/>
                </a:solidFill>
              </a:rPr>
              <a:t>od 1.5.2026 </a:t>
            </a:r>
            <a:r>
              <a:rPr lang="sl-SI" sz="1800" b="1" dirty="0">
                <a:solidFill>
                  <a:srgbClr val="292B82"/>
                </a:solidFill>
              </a:rPr>
              <a:t>do 30.10.2026</a:t>
            </a:r>
            <a:r>
              <a:rPr lang="sl-SI" sz="1800" dirty="0">
                <a:solidFill>
                  <a:srgbClr val="292B82"/>
                </a:solidFill>
              </a:rPr>
              <a:t> oziroma do zaključka javnega poziva zaradi porabe sredstev</a:t>
            </a:r>
            <a:r>
              <a:rPr lang="en-GB" dirty="0">
                <a:solidFill>
                  <a:srgbClr val="292B82"/>
                </a:solidFill>
              </a:rPr>
              <a:t>;</a:t>
            </a:r>
            <a:endParaRPr lang="en-GB" sz="1800" dirty="0">
              <a:solidFill>
                <a:srgbClr val="292B82"/>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dirty="0">
                <a:solidFill>
                  <a:srgbClr val="292B82"/>
                </a:solidFill>
                <a:sym typeface="Wingdings" panose="05000000000000000000" pitchFamily="2" charset="2"/>
              </a:rPr>
              <a:t> n</a:t>
            </a:r>
            <a:r>
              <a:rPr lang="sl-SI" sz="1800" dirty="0">
                <a:solidFill>
                  <a:srgbClr val="292B82"/>
                </a:solidFill>
              </a:rPr>
              <a:t>a podlagi oddane vloge Borzen izda </a:t>
            </a:r>
            <a:r>
              <a:rPr lang="sl-SI" sz="1800" b="1" dirty="0">
                <a:solidFill>
                  <a:srgbClr val="292B82"/>
                </a:solidFill>
              </a:rPr>
              <a:t>odločbo o dodelitvi pravice do nepovratnih finančnih sredstev</a:t>
            </a:r>
            <a:r>
              <a:rPr lang="sl-SI" sz="1800" dirty="0">
                <a:solidFill>
                  <a:srgbClr val="292B82"/>
                </a:solidFill>
              </a:rPr>
              <a:t>,</a:t>
            </a:r>
            <a:r>
              <a:rPr lang="en-GB" sz="1800" dirty="0">
                <a:solidFill>
                  <a:srgbClr val="292B82"/>
                </a:solidFill>
              </a:rPr>
              <a:t> </a:t>
            </a:r>
            <a:r>
              <a:rPr lang="sl-SI" sz="1800" dirty="0">
                <a:solidFill>
                  <a:srgbClr val="292B82"/>
                </a:solidFill>
              </a:rPr>
              <a:t>in z upravičencem sklene </a:t>
            </a:r>
            <a:r>
              <a:rPr lang="sl-SI" sz="1800" b="1" dirty="0">
                <a:solidFill>
                  <a:srgbClr val="292B82"/>
                </a:solidFill>
              </a:rPr>
              <a:t>pogodbo o izplačilu nepovratne finančne spodbude</a:t>
            </a:r>
            <a:r>
              <a:rPr lang="sl-SI" sz="1800" dirty="0">
                <a:solidFill>
                  <a:srgbClr val="292B82"/>
                </a:solidFill>
              </a:rPr>
              <a:t>. Z izdajo odločbe in podpisom pogodbe upravičenec še ne pridobi pravice do izplačila sredstev. </a:t>
            </a:r>
            <a:endParaRPr lang="en-GB" sz="1800" dirty="0">
              <a:solidFill>
                <a:srgbClr val="292B82"/>
              </a:solidFill>
            </a:endParaRPr>
          </a:p>
          <a:p>
            <a:pPr marL="0" indent="0" algn="l">
              <a:buFont typeface="Wingdings" panose="05000000000000000000" pitchFamily="2" charset="2"/>
              <a:buNone/>
            </a:pPr>
            <a:endParaRPr lang="en-GB" sz="1000" b="1" dirty="0">
              <a:solidFill>
                <a:srgbClr val="292B82"/>
              </a:solidFill>
            </a:endParaRPr>
          </a:p>
          <a:p>
            <a:pPr marL="0" indent="0" algn="l">
              <a:buFont typeface="Wingdings" panose="05000000000000000000" pitchFamily="2" charset="2"/>
              <a:buNone/>
            </a:pPr>
            <a:r>
              <a:rPr lang="en-GB" sz="1600" b="1" kern="1200" cap="all" dirty="0">
                <a:solidFill>
                  <a:srgbClr val="B7D6A6"/>
                </a:solidFill>
                <a:latin typeface="+mn-lt"/>
                <a:ea typeface="+mn-ea"/>
                <a:cs typeface="+mn-cs"/>
              </a:rPr>
              <a:t>FAZA 2:</a:t>
            </a:r>
            <a:endParaRPr lang="en-GB" b="1" dirty="0">
              <a:solidFill>
                <a:srgbClr val="292B82"/>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dirty="0">
                <a:solidFill>
                  <a:srgbClr val="292B82"/>
                </a:solidFill>
                <a:sym typeface="Wingdings" panose="05000000000000000000" pitchFamily="2" charset="2"/>
              </a:rPr>
              <a:t> p</a:t>
            </a:r>
            <a:r>
              <a:rPr lang="sl-SI" dirty="0">
                <a:solidFill>
                  <a:srgbClr val="292B82"/>
                </a:solidFill>
              </a:rPr>
              <a:t>o oddaji vloge upravičenec </a:t>
            </a:r>
            <a:r>
              <a:rPr lang="sl-SI" b="1" dirty="0">
                <a:solidFill>
                  <a:srgbClr val="292B82"/>
                </a:solidFill>
              </a:rPr>
              <a:t>izvede naložbo</a:t>
            </a:r>
            <a:r>
              <a:rPr lang="sl-SI" dirty="0">
                <a:solidFill>
                  <a:srgbClr val="292B82"/>
                </a:solidFill>
              </a:rPr>
              <a:t> in </a:t>
            </a:r>
            <a:r>
              <a:rPr lang="sl-SI" b="1" dirty="0">
                <a:solidFill>
                  <a:srgbClr val="292B82"/>
                </a:solidFill>
              </a:rPr>
              <a:t>vloži zahtevek za izplačilo</a:t>
            </a:r>
            <a:r>
              <a:rPr lang="sl-SI" dirty="0">
                <a:solidFill>
                  <a:srgbClr val="292B82"/>
                </a:solidFill>
              </a:rPr>
              <a:t> nepovratnih finančnih sredstev</a:t>
            </a:r>
            <a:r>
              <a:rPr lang="en-GB" dirty="0">
                <a:solidFill>
                  <a:srgbClr val="292B82"/>
                </a:solidFill>
              </a:rPr>
              <a:t>;</a:t>
            </a:r>
            <a:endParaRPr lang="en-GB" b="1" dirty="0">
              <a:solidFill>
                <a:srgbClr val="292B82"/>
              </a:solidFill>
            </a:endParaRPr>
          </a:p>
          <a:p>
            <a:pPr marL="171450" indent="-171450" algn="l">
              <a:buFont typeface="Wingdings" panose="05000000000000000000" pitchFamily="2" charset="2"/>
              <a:buChar char="à"/>
            </a:pPr>
            <a:r>
              <a:rPr lang="en-GB" b="1" dirty="0">
                <a:solidFill>
                  <a:srgbClr val="292B82"/>
                </a:solidFill>
              </a:rPr>
              <a:t>n</a:t>
            </a:r>
            <a:r>
              <a:rPr lang="pl-PL" b="1" dirty="0">
                <a:solidFill>
                  <a:srgbClr val="292B82"/>
                </a:solidFill>
              </a:rPr>
              <a:t>aložba </a:t>
            </a:r>
            <a:r>
              <a:rPr lang="pl-PL" dirty="0">
                <a:solidFill>
                  <a:srgbClr val="292B82"/>
                </a:solidFill>
              </a:rPr>
              <a:t>mora biti zaključena do </a:t>
            </a:r>
            <a:r>
              <a:rPr lang="pl-PL" b="1" dirty="0">
                <a:solidFill>
                  <a:srgbClr val="292B82"/>
                </a:solidFill>
              </a:rPr>
              <a:t>31.10.2027</a:t>
            </a:r>
            <a:r>
              <a:rPr lang="en-GB" dirty="0">
                <a:solidFill>
                  <a:srgbClr val="292B82"/>
                </a:solidFill>
              </a:rPr>
              <a:t>;</a:t>
            </a:r>
            <a:endParaRPr lang="en-GB" b="1" dirty="0">
              <a:solidFill>
                <a:srgbClr val="292B82"/>
              </a:solidFill>
            </a:endParaRPr>
          </a:p>
          <a:p>
            <a:pPr marL="171450" indent="-171450" algn="l">
              <a:buFont typeface="Wingdings" panose="05000000000000000000" pitchFamily="2" charset="2"/>
              <a:buChar char="à"/>
            </a:pPr>
            <a:r>
              <a:rPr lang="en-GB" dirty="0">
                <a:solidFill>
                  <a:srgbClr val="292B82"/>
                </a:solidFill>
              </a:rPr>
              <a:t>z</a:t>
            </a:r>
            <a:r>
              <a:rPr lang="sl-SI" dirty="0">
                <a:solidFill>
                  <a:srgbClr val="292B82"/>
                </a:solidFill>
              </a:rPr>
              <a:t>a zaključek naložbe se šteje: </a:t>
            </a:r>
            <a:endParaRPr lang="en-GB" dirty="0">
              <a:solidFill>
                <a:srgbClr val="292B82"/>
              </a:solidFill>
            </a:endParaRPr>
          </a:p>
          <a:p>
            <a:pPr marL="0" indent="0" algn="l">
              <a:buFont typeface="Wingdings" panose="05000000000000000000" pitchFamily="2" charset="2"/>
              <a:buNone/>
            </a:pPr>
            <a:r>
              <a:rPr lang="en-GB" dirty="0">
                <a:solidFill>
                  <a:srgbClr val="292B82"/>
                </a:solidFill>
              </a:rPr>
              <a:t>                                               - </a:t>
            </a:r>
            <a:r>
              <a:rPr lang="sl-SI" dirty="0">
                <a:solidFill>
                  <a:srgbClr val="292B82"/>
                </a:solidFill>
              </a:rPr>
              <a:t>nakup ali predelava ter registracija predmeta naložbe na ime vlagatelja</a:t>
            </a:r>
            <a:r>
              <a:rPr lang="en-GB" dirty="0">
                <a:solidFill>
                  <a:srgbClr val="292B82"/>
                </a:solidFill>
              </a:rPr>
              <a:t>;</a:t>
            </a:r>
          </a:p>
          <a:p>
            <a:pPr marL="0" indent="0" algn="l">
              <a:buFont typeface="Wingdings" panose="05000000000000000000" pitchFamily="2" charset="2"/>
              <a:buNone/>
            </a:pPr>
            <a:r>
              <a:rPr lang="en-GB" dirty="0">
                <a:solidFill>
                  <a:srgbClr val="292B82"/>
                </a:solidFill>
              </a:rPr>
              <a:t>                                               - </a:t>
            </a:r>
            <a:r>
              <a:rPr lang="pl-PL" dirty="0">
                <a:solidFill>
                  <a:srgbClr val="292B82"/>
                </a:solidFill>
              </a:rPr>
              <a:t>podpisana pogodba o finančnem leasingu za predmet naložbe</a:t>
            </a:r>
            <a:r>
              <a:rPr lang="en-GB" dirty="0">
                <a:solidFill>
                  <a:srgbClr val="292B82"/>
                </a:solidFill>
              </a:rPr>
              <a:t>.</a:t>
            </a:r>
            <a:endParaRPr lang="en-GB" b="1" dirty="0">
              <a:solidFill>
                <a:srgbClr val="292B82"/>
              </a:solidFill>
            </a:endParaRPr>
          </a:p>
          <a:p>
            <a:pPr marL="171450" indent="-171450" algn="l">
              <a:buFont typeface="Wingdings" panose="05000000000000000000" pitchFamily="2" charset="2"/>
              <a:buChar char="à"/>
            </a:pPr>
            <a:r>
              <a:rPr lang="en-GB" dirty="0">
                <a:solidFill>
                  <a:srgbClr val="292B82"/>
                </a:solidFill>
              </a:rPr>
              <a:t>k</a:t>
            </a:r>
            <a:r>
              <a:rPr lang="sl-SI" dirty="0">
                <a:solidFill>
                  <a:srgbClr val="292B82"/>
                </a:solidFill>
              </a:rPr>
              <a:t>ončni rok za oddajo </a:t>
            </a:r>
            <a:r>
              <a:rPr lang="sl-SI" b="1" dirty="0">
                <a:solidFill>
                  <a:srgbClr val="292B82"/>
                </a:solidFill>
              </a:rPr>
              <a:t>zahtevka za izplačilo</a:t>
            </a:r>
            <a:r>
              <a:rPr lang="sl-SI" dirty="0">
                <a:solidFill>
                  <a:srgbClr val="292B82"/>
                </a:solidFill>
              </a:rPr>
              <a:t> je </a:t>
            </a:r>
            <a:r>
              <a:rPr lang="sl-SI" b="1" dirty="0">
                <a:solidFill>
                  <a:srgbClr val="292B82"/>
                </a:solidFill>
              </a:rPr>
              <a:t>31.10.2027</a:t>
            </a:r>
            <a:r>
              <a:rPr lang="sl-SI" dirty="0">
                <a:solidFill>
                  <a:srgbClr val="292B82"/>
                </a:solidFill>
              </a:rPr>
              <a:t>, pri čemer se zahtevek za izplačilo odda na enak način kot vloga za uveljavitev nepovratnih finančnih sredstev. </a:t>
            </a:r>
            <a:endParaRPr lang="en-GB" dirty="0">
              <a:solidFill>
                <a:srgbClr val="292B82"/>
              </a:solidFill>
            </a:endParaRPr>
          </a:p>
        </p:txBody>
      </p:sp>
    </p:spTree>
    <p:extLst>
      <p:ext uri="{BB962C8B-B14F-4D97-AF65-F5344CB8AC3E}">
        <p14:creationId xmlns:p14="http://schemas.microsoft.com/office/powerpoint/2010/main" val="174398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908D5-2510-BD19-D6F7-C11AED602A95}"/>
            </a:ext>
          </a:extLst>
        </p:cNvPr>
        <p:cNvGrpSpPr/>
        <p:nvPr/>
      </p:nvGrpSpPr>
      <p:grpSpPr>
        <a:xfrm>
          <a:off x="0" y="0"/>
          <a:ext cx="0" cy="0"/>
          <a:chOff x="0" y="0"/>
          <a:chExt cx="0" cy="0"/>
        </a:xfrm>
      </p:grpSpPr>
      <p:pic>
        <p:nvPicPr>
          <p:cNvPr id="7" name="Slika 6">
            <a:extLst>
              <a:ext uri="{FF2B5EF4-FFF2-40B4-BE49-F238E27FC236}">
                <a16:creationId xmlns:a16="http://schemas.microsoft.com/office/drawing/2014/main" id="{FD174FA6-66D5-EC91-0822-E1D1AE64E739}"/>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885614"/>
            <a:ext cx="12262104" cy="8166561"/>
          </a:xfrm>
          <a:prstGeom prst="rect">
            <a:avLst/>
          </a:prstGeom>
        </p:spPr>
      </p:pic>
      <p:sp>
        <p:nvSpPr>
          <p:cNvPr id="2" name="Označba mesta vsebine 1">
            <a:extLst>
              <a:ext uri="{FF2B5EF4-FFF2-40B4-BE49-F238E27FC236}">
                <a16:creationId xmlns:a16="http://schemas.microsoft.com/office/drawing/2014/main" id="{E62EA46B-CE84-EF9B-3847-E1F286EF0A40}"/>
              </a:ext>
            </a:extLst>
          </p:cNvPr>
          <p:cNvSpPr>
            <a:spLocks noGrp="1"/>
          </p:cNvSpPr>
          <p:nvPr>
            <p:ph sz="quarter" idx="10"/>
          </p:nvPr>
        </p:nvSpPr>
        <p:spPr>
          <a:xfrm>
            <a:off x="833272" y="885614"/>
            <a:ext cx="8674372" cy="626564"/>
          </a:xfrm>
        </p:spPr>
        <p:txBody>
          <a:bodyPr>
            <a:normAutofit/>
          </a:bodyPr>
          <a:lstStyle/>
          <a:p>
            <a:r>
              <a:rPr lang="en-GB" sz="3200" dirty="0"/>
              <a:t>POSTOPEK PRIJAVE</a:t>
            </a:r>
            <a:endParaRPr lang="sl-SI" sz="3200" dirty="0"/>
          </a:p>
        </p:txBody>
      </p:sp>
      <p:sp>
        <p:nvSpPr>
          <p:cNvPr id="5" name="PoljeZBesedilom 4">
            <a:extLst>
              <a:ext uri="{FF2B5EF4-FFF2-40B4-BE49-F238E27FC236}">
                <a16:creationId xmlns:a16="http://schemas.microsoft.com/office/drawing/2014/main" id="{0142DC34-951C-602B-6025-A3558E17E7B7}"/>
              </a:ext>
            </a:extLst>
          </p:cNvPr>
          <p:cNvSpPr txBox="1"/>
          <p:nvPr/>
        </p:nvSpPr>
        <p:spPr>
          <a:xfrm>
            <a:off x="714400" y="1782395"/>
            <a:ext cx="11117936" cy="3293209"/>
          </a:xfrm>
          <a:prstGeom prst="rect">
            <a:avLst/>
          </a:prstGeom>
          <a:noFill/>
        </p:spPr>
        <p:txBody>
          <a:bodyPr wrap="square">
            <a:spAutoFit/>
          </a:bodyPr>
          <a:lstStyle/>
          <a:p>
            <a:pPr algn="l"/>
            <a:r>
              <a:rPr lang="en-GB" sz="2400" b="1" dirty="0">
                <a:solidFill>
                  <a:srgbClr val="292B82"/>
                </a:solidFill>
              </a:rPr>
              <a:t> SKLOP B</a:t>
            </a:r>
            <a:r>
              <a:rPr lang="en-GB" sz="2800" b="1" dirty="0">
                <a:solidFill>
                  <a:srgbClr val="292B82"/>
                </a:solidFill>
              </a:rPr>
              <a:t> </a:t>
            </a:r>
            <a:r>
              <a:rPr lang="en-GB" b="0" cap="all" dirty="0">
                <a:solidFill>
                  <a:srgbClr val="292B82"/>
                </a:solidFill>
              </a:rPr>
              <a:t>N</a:t>
            </a:r>
            <a:r>
              <a:rPr lang="sl-SI" b="0" cap="all" dirty="0">
                <a:solidFill>
                  <a:srgbClr val="292B82"/>
                </a:solidFill>
              </a:rPr>
              <a:t>adgradnj</a:t>
            </a:r>
            <a:r>
              <a:rPr lang="en-GB" b="0" cap="all" dirty="0">
                <a:solidFill>
                  <a:srgbClr val="292B82"/>
                </a:solidFill>
              </a:rPr>
              <a:t>a</a:t>
            </a:r>
            <a:r>
              <a:rPr lang="sl-SI" b="0" cap="all" dirty="0">
                <a:solidFill>
                  <a:srgbClr val="292B82"/>
                </a:solidFill>
              </a:rPr>
              <a:t> tovornih vozil z aerodinamičnimi deli za zmanjšanje zračnega upora</a:t>
            </a:r>
            <a:endParaRPr lang="en-GB" b="0" cap="all" dirty="0">
              <a:solidFill>
                <a:srgbClr val="292B82"/>
              </a:solidFill>
            </a:endParaRPr>
          </a:p>
          <a:p>
            <a:r>
              <a:rPr lang="en-GB" dirty="0">
                <a:solidFill>
                  <a:srgbClr val="292B82"/>
                </a:solidFill>
              </a:rPr>
              <a:t> </a:t>
            </a:r>
          </a:p>
          <a:p>
            <a:r>
              <a:rPr lang="en-GB" b="1" u="sng" dirty="0" err="1">
                <a:solidFill>
                  <a:srgbClr val="292B82"/>
                </a:solidFill>
                <a:sym typeface="Wingdings" panose="05000000000000000000" pitchFamily="2" charset="2"/>
              </a:rPr>
              <a:t>eno</a:t>
            </a:r>
            <a:r>
              <a:rPr lang="sl-SI" b="1" u="sng" dirty="0">
                <a:solidFill>
                  <a:srgbClr val="292B82"/>
                </a:solidFill>
              </a:rPr>
              <a:t>fazni postopek</a:t>
            </a:r>
            <a:r>
              <a:rPr lang="en-GB" b="1" u="sng" dirty="0">
                <a:solidFill>
                  <a:srgbClr val="292B82"/>
                </a:solidFill>
              </a:rPr>
              <a:t>:</a:t>
            </a:r>
            <a:endParaRPr lang="en-GB" b="1" cap="all" dirty="0">
              <a:solidFill>
                <a:srgbClr val="292B82"/>
              </a:solidFill>
            </a:endParaRPr>
          </a:p>
          <a:p>
            <a:endParaRPr lang="en-GB" dirty="0">
              <a:solidFill>
                <a:srgbClr val="292B82"/>
              </a:solidFill>
            </a:endParaRPr>
          </a:p>
          <a:p>
            <a:pPr marL="285750" indent="-285750">
              <a:buFont typeface="Wingdings" panose="05000000000000000000" pitchFamily="2" charset="2"/>
              <a:buChar char="à"/>
            </a:pPr>
            <a:r>
              <a:rPr lang="en-GB" b="1" dirty="0" err="1">
                <a:solidFill>
                  <a:srgbClr val="292B82"/>
                </a:solidFill>
              </a:rPr>
              <a:t>vloga</a:t>
            </a:r>
            <a:r>
              <a:rPr lang="en-GB" dirty="0">
                <a:solidFill>
                  <a:srgbClr val="292B82"/>
                </a:solidFill>
              </a:rPr>
              <a:t> </a:t>
            </a:r>
            <a:r>
              <a:rPr lang="sl-SI" dirty="0">
                <a:solidFill>
                  <a:srgbClr val="292B82"/>
                </a:solidFill>
              </a:rPr>
              <a:t>mora biti oddana v </a:t>
            </a:r>
            <a:r>
              <a:rPr lang="sl-SI" b="1" dirty="0">
                <a:solidFill>
                  <a:srgbClr val="292B82"/>
                </a:solidFill>
              </a:rPr>
              <a:t>elektronski obliki</a:t>
            </a:r>
            <a:r>
              <a:rPr lang="sl-SI" dirty="0">
                <a:solidFill>
                  <a:srgbClr val="292B82"/>
                </a:solidFill>
              </a:rPr>
              <a:t> preko elektronskega sistema za sprejem in oddajo vlog na spletni strani družbe Borzen, na način, da jo vlagatelj elektronsko podpiše s kvalificiranim digitalnim potrdilom.</a:t>
            </a:r>
            <a:endParaRPr lang="en-GB" dirty="0">
              <a:solidFill>
                <a:srgbClr val="292B82"/>
              </a:solidFill>
            </a:endParaRPr>
          </a:p>
          <a:p>
            <a:pPr marL="285750" indent="-285750">
              <a:buFont typeface="Wingdings" panose="05000000000000000000" pitchFamily="2" charset="2"/>
              <a:buChar char="à"/>
            </a:pPr>
            <a:endParaRPr lang="en-GB" dirty="0">
              <a:solidFill>
                <a:srgbClr val="292B82"/>
              </a:solidFill>
            </a:endParaRPr>
          </a:p>
          <a:p>
            <a:pPr marL="285750" indent="-285750">
              <a:buFont typeface="Wingdings" panose="05000000000000000000" pitchFamily="2" charset="2"/>
              <a:buChar char="à"/>
            </a:pPr>
            <a:r>
              <a:rPr lang="en-GB" dirty="0">
                <a:solidFill>
                  <a:srgbClr val="292B82"/>
                </a:solidFill>
                <a:sym typeface="Wingdings" panose="05000000000000000000" pitchFamily="2" charset="2"/>
              </a:rPr>
              <a:t>s</a:t>
            </a:r>
            <a:r>
              <a:rPr lang="sl-SI" dirty="0">
                <a:solidFill>
                  <a:srgbClr val="292B82"/>
                </a:solidFill>
              </a:rPr>
              <a:t>e lahko vloži </a:t>
            </a:r>
            <a:r>
              <a:rPr lang="sl-SI" b="1" dirty="0">
                <a:solidFill>
                  <a:srgbClr val="292B82"/>
                </a:solidFill>
              </a:rPr>
              <a:t>od 4.6.2026 od 10.00 ure dalje do 30.10.2026 do vključno 23.59 ure </a:t>
            </a:r>
            <a:r>
              <a:rPr lang="sl-SI" dirty="0">
                <a:solidFill>
                  <a:srgbClr val="292B82"/>
                </a:solidFill>
              </a:rPr>
              <a:t>oziroma do zaključka javnega poziva zaradi porabe sredstev. </a:t>
            </a:r>
            <a:endParaRPr lang="en-GB" dirty="0">
              <a:solidFill>
                <a:srgbClr val="292B82"/>
              </a:solidFill>
            </a:endParaRPr>
          </a:p>
          <a:p>
            <a:pPr marL="285750" indent="-285750">
              <a:buFont typeface="Wingdings" panose="05000000000000000000" pitchFamily="2" charset="2"/>
              <a:buChar char="à"/>
            </a:pPr>
            <a:endParaRPr lang="en-GB" dirty="0">
              <a:solidFill>
                <a:srgbClr val="292B82"/>
              </a:solidFill>
            </a:endParaRPr>
          </a:p>
          <a:p>
            <a:pPr marL="285750" indent="-285750">
              <a:buFont typeface="Wingdings" panose="05000000000000000000" pitchFamily="2" charset="2"/>
              <a:buChar char="à"/>
            </a:pPr>
            <a:r>
              <a:rPr lang="en-GB" dirty="0">
                <a:solidFill>
                  <a:srgbClr val="292B82"/>
                </a:solidFill>
              </a:rPr>
              <a:t>m</a:t>
            </a:r>
            <a:r>
              <a:rPr lang="sl-SI" dirty="0" err="1">
                <a:solidFill>
                  <a:srgbClr val="292B82"/>
                </a:solidFill>
              </a:rPr>
              <a:t>orebitne</a:t>
            </a:r>
            <a:r>
              <a:rPr lang="sl-SI" dirty="0">
                <a:solidFill>
                  <a:srgbClr val="292B82"/>
                </a:solidFill>
              </a:rPr>
              <a:t> dopolnitve k vlogi vlagatelj odda na enak način, kot je oddal prvotno vlogo. </a:t>
            </a:r>
          </a:p>
        </p:txBody>
      </p:sp>
    </p:spTree>
    <p:extLst>
      <p:ext uri="{BB962C8B-B14F-4D97-AF65-F5344CB8AC3E}">
        <p14:creationId xmlns:p14="http://schemas.microsoft.com/office/powerpoint/2010/main" val="249081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7E760-CB46-DCCC-E8DC-E0B7A697CDD7}"/>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CE9CA7B6-B6E5-35F0-6E2A-1BF2F742B98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854964"/>
            <a:ext cx="12192000" cy="7790688"/>
          </a:xfrm>
          <a:prstGeom prst="rect">
            <a:avLst/>
          </a:prstGeom>
        </p:spPr>
      </p:pic>
      <p:sp>
        <p:nvSpPr>
          <p:cNvPr id="2" name="Označba mesta vsebine 1">
            <a:extLst>
              <a:ext uri="{FF2B5EF4-FFF2-40B4-BE49-F238E27FC236}">
                <a16:creationId xmlns:a16="http://schemas.microsoft.com/office/drawing/2014/main" id="{FAE3105C-0A7D-8722-2678-61865C128630}"/>
              </a:ext>
            </a:extLst>
          </p:cNvPr>
          <p:cNvSpPr>
            <a:spLocks noGrp="1"/>
          </p:cNvSpPr>
          <p:nvPr>
            <p:ph sz="quarter" idx="10"/>
          </p:nvPr>
        </p:nvSpPr>
        <p:spPr>
          <a:xfrm>
            <a:off x="367223" y="329942"/>
            <a:ext cx="8674372" cy="626564"/>
          </a:xfrm>
        </p:spPr>
        <p:txBody>
          <a:bodyPr/>
          <a:lstStyle/>
          <a:p>
            <a:r>
              <a:rPr lang="en-GB" dirty="0"/>
              <a:t>ZAHTEVANA DOKAZILA</a:t>
            </a:r>
            <a:endParaRPr lang="sl-SI" dirty="0"/>
          </a:p>
        </p:txBody>
      </p:sp>
      <p:sp>
        <p:nvSpPr>
          <p:cNvPr id="6" name="PoljeZBesedilom 5">
            <a:extLst>
              <a:ext uri="{FF2B5EF4-FFF2-40B4-BE49-F238E27FC236}">
                <a16:creationId xmlns:a16="http://schemas.microsoft.com/office/drawing/2014/main" id="{FCC7D8A1-6F06-2BBF-98D2-7595AEAFD7E6}"/>
              </a:ext>
            </a:extLst>
          </p:cNvPr>
          <p:cNvSpPr txBox="1"/>
          <p:nvPr/>
        </p:nvSpPr>
        <p:spPr>
          <a:xfrm>
            <a:off x="367223" y="988080"/>
            <a:ext cx="11457431" cy="4678204"/>
          </a:xfrm>
          <a:prstGeom prst="rect">
            <a:avLst/>
          </a:prstGeom>
          <a:noFill/>
        </p:spPr>
        <p:txBody>
          <a:bodyPr wrap="square">
            <a:spAutoFit/>
          </a:bodyPr>
          <a:lstStyle/>
          <a:p>
            <a:pPr algn="l"/>
            <a:r>
              <a:rPr lang="en-GB" sz="2400" b="1" dirty="0">
                <a:solidFill>
                  <a:srgbClr val="292B82"/>
                </a:solidFill>
              </a:rPr>
              <a:t>SKLOP A </a:t>
            </a:r>
            <a:r>
              <a:rPr lang="sl-SI" sz="1800" b="1" cap="all" dirty="0">
                <a:solidFill>
                  <a:srgbClr val="292B82"/>
                </a:solidFill>
              </a:rPr>
              <a:t>nakup ali predelav</a:t>
            </a:r>
            <a:r>
              <a:rPr lang="en-GB" sz="1800" b="1" cap="all" dirty="0">
                <a:solidFill>
                  <a:srgbClr val="292B82"/>
                </a:solidFill>
              </a:rPr>
              <a:t>a</a:t>
            </a:r>
            <a:r>
              <a:rPr lang="sl-SI" sz="1800" b="1" cap="all" dirty="0">
                <a:solidFill>
                  <a:srgbClr val="292B82"/>
                </a:solidFill>
              </a:rPr>
              <a:t> tovornih vozil in avtobusov na sintetični plin in biometan ter s pogonom na elektriko in vodik</a:t>
            </a:r>
            <a:endParaRPr lang="en-GB" sz="1800" b="1" cap="all" dirty="0">
              <a:solidFill>
                <a:srgbClr val="292B82"/>
              </a:solidFill>
            </a:endParaRPr>
          </a:p>
          <a:p>
            <a:endParaRPr lang="en-GB" sz="1400" dirty="0"/>
          </a:p>
          <a:p>
            <a:r>
              <a:rPr lang="en-GB" b="1" cap="all" dirty="0">
                <a:solidFill>
                  <a:srgbClr val="B7D6A6"/>
                </a:solidFill>
              </a:rPr>
              <a:t>FAZA 1: </a:t>
            </a:r>
          </a:p>
          <a:p>
            <a:r>
              <a:rPr lang="sl-SI" sz="1400" b="1" dirty="0">
                <a:solidFill>
                  <a:srgbClr val="B7D6A6"/>
                </a:solidFill>
              </a:rPr>
              <a:t>Vlagatelj mora ob oddaji vloge predložiti naslednja dokazila:</a:t>
            </a:r>
            <a:endParaRPr lang="en-GB" sz="1400" b="1" dirty="0">
              <a:solidFill>
                <a:srgbClr val="B7D6A6"/>
              </a:solidFill>
            </a:endParaRPr>
          </a:p>
          <a:p>
            <a:endParaRPr lang="en-GB" sz="1400" b="1" cap="all" dirty="0">
              <a:solidFill>
                <a:srgbClr val="B7D6A6"/>
              </a:solidFill>
            </a:endParaRPr>
          </a:p>
          <a:p>
            <a:pPr marL="285750" indent="-285750">
              <a:buFont typeface="Wingdings" panose="05000000000000000000" pitchFamily="2" charset="2"/>
              <a:buChar char="à"/>
            </a:pPr>
            <a:r>
              <a:rPr lang="sl-SI" dirty="0">
                <a:solidFill>
                  <a:srgbClr val="292B82"/>
                </a:solidFill>
              </a:rPr>
              <a:t>predračun ali ponudbo za načrtovano naložbo, iz katere izhajata opis in vrednost načrtovane naložbe (vrsta vozila, pogon, predvidena predelava oziroma nakup); </a:t>
            </a:r>
            <a:endParaRPr lang="en-GB" dirty="0">
              <a:solidFill>
                <a:srgbClr val="292B82"/>
              </a:solidFill>
            </a:endParaRPr>
          </a:p>
          <a:p>
            <a:pPr marL="285750" indent="-285750">
              <a:buFont typeface="Wingdings" panose="05000000000000000000" pitchFamily="2" charset="2"/>
              <a:buChar char="à"/>
            </a:pPr>
            <a:endParaRPr lang="en-GB" dirty="0">
              <a:solidFill>
                <a:srgbClr val="292B82"/>
              </a:solidFill>
            </a:endParaRPr>
          </a:p>
          <a:p>
            <a:pPr marL="285750" indent="-285750">
              <a:buFont typeface="Wingdings" panose="05000000000000000000" pitchFamily="2" charset="2"/>
              <a:buChar char="à"/>
            </a:pPr>
            <a:r>
              <a:rPr lang="sl-SI" dirty="0">
                <a:solidFill>
                  <a:srgbClr val="292B82"/>
                </a:solidFill>
              </a:rPr>
              <a:t>predračun, ponudbo ali drugo verodostojno dokazilo o ceni referenčnega vozila z motorjem z notranjim izgorevanjem, uporabljeno za izračun razlike v ceni; </a:t>
            </a:r>
            <a:endParaRPr lang="en-GB" dirty="0">
              <a:solidFill>
                <a:srgbClr val="292B82"/>
              </a:solidFill>
            </a:endParaRPr>
          </a:p>
          <a:p>
            <a:pPr marL="285750" indent="-285750">
              <a:buFont typeface="Wingdings" panose="05000000000000000000" pitchFamily="2" charset="2"/>
              <a:buChar char="à"/>
            </a:pPr>
            <a:endParaRPr lang="en-GB" dirty="0">
              <a:solidFill>
                <a:srgbClr val="292B82"/>
              </a:solidFill>
            </a:endParaRPr>
          </a:p>
          <a:p>
            <a:pPr marL="285750" indent="-285750">
              <a:buFont typeface="Wingdings" panose="05000000000000000000" pitchFamily="2" charset="2"/>
              <a:buChar char="à"/>
            </a:pPr>
            <a:r>
              <a:rPr lang="sl-SI" dirty="0">
                <a:solidFill>
                  <a:srgbClr val="292B82"/>
                </a:solidFill>
              </a:rPr>
              <a:t>izjavo vlagatelja o strinjanju in sprejemanju pogojev in zahtev javnega poziva; </a:t>
            </a:r>
            <a:endParaRPr lang="en-GB" dirty="0">
              <a:solidFill>
                <a:srgbClr val="292B82"/>
              </a:solidFill>
            </a:endParaRPr>
          </a:p>
          <a:p>
            <a:pPr marL="285750" indent="-285750">
              <a:buFont typeface="Wingdings" panose="05000000000000000000" pitchFamily="2" charset="2"/>
              <a:buChar char="à"/>
            </a:pPr>
            <a:endParaRPr lang="en-GB" dirty="0">
              <a:solidFill>
                <a:srgbClr val="292B82"/>
              </a:solidFill>
            </a:endParaRPr>
          </a:p>
          <a:p>
            <a:pPr marL="285750" indent="-285750">
              <a:buFont typeface="Wingdings" panose="05000000000000000000" pitchFamily="2" charset="2"/>
              <a:buChar char="à"/>
            </a:pPr>
            <a:r>
              <a:rPr lang="sl-SI" dirty="0">
                <a:solidFill>
                  <a:srgbClr val="292B82"/>
                </a:solidFill>
              </a:rPr>
              <a:t>izjavo vlagatelja o že dodeljenih državnih pomočeh in pomočeh de </a:t>
            </a:r>
            <a:r>
              <a:rPr lang="sl-SI" dirty="0" err="1">
                <a:solidFill>
                  <a:srgbClr val="292B82"/>
                </a:solidFill>
              </a:rPr>
              <a:t>minimis</a:t>
            </a:r>
            <a:r>
              <a:rPr lang="en-GB" dirty="0">
                <a:solidFill>
                  <a:srgbClr val="292B82"/>
                </a:solidFill>
              </a:rPr>
              <a:t>;</a:t>
            </a:r>
          </a:p>
          <a:p>
            <a:pPr marL="285750" indent="-285750">
              <a:buFont typeface="Wingdings" panose="05000000000000000000" pitchFamily="2" charset="2"/>
              <a:buChar char="à"/>
            </a:pPr>
            <a:endParaRPr lang="en-GB" dirty="0">
              <a:solidFill>
                <a:srgbClr val="292B82"/>
              </a:solidFill>
            </a:endParaRPr>
          </a:p>
          <a:p>
            <a:pPr marL="285750" indent="-285750">
              <a:buFont typeface="Wingdings" panose="05000000000000000000" pitchFamily="2" charset="2"/>
              <a:buChar char="à"/>
            </a:pPr>
            <a:r>
              <a:rPr lang="sl-SI" dirty="0">
                <a:solidFill>
                  <a:srgbClr val="292B82"/>
                </a:solidFill>
              </a:rPr>
              <a:t>potrdilo FURS</a:t>
            </a:r>
            <a:r>
              <a:rPr lang="en-GB" dirty="0">
                <a:solidFill>
                  <a:srgbClr val="292B82"/>
                </a:solidFill>
              </a:rPr>
              <a:t> oz. </a:t>
            </a:r>
            <a:r>
              <a:rPr lang="en-GB" dirty="0" err="1">
                <a:solidFill>
                  <a:srgbClr val="292B82"/>
                </a:solidFill>
              </a:rPr>
              <a:t>pooblastilo</a:t>
            </a:r>
            <a:r>
              <a:rPr lang="en-GB" dirty="0">
                <a:solidFill>
                  <a:srgbClr val="292B82"/>
                </a:solidFill>
              </a:rPr>
              <a:t> </a:t>
            </a:r>
            <a:r>
              <a:rPr lang="en-GB" dirty="0" err="1">
                <a:solidFill>
                  <a:srgbClr val="292B82"/>
                </a:solidFill>
              </a:rPr>
              <a:t>Borzenu</a:t>
            </a:r>
            <a:endParaRPr lang="en-GB" dirty="0">
              <a:solidFill>
                <a:srgbClr val="292B82"/>
              </a:solidFill>
            </a:endParaRPr>
          </a:p>
        </p:txBody>
      </p:sp>
    </p:spTree>
    <p:extLst>
      <p:ext uri="{BB962C8B-B14F-4D97-AF65-F5344CB8AC3E}">
        <p14:creationId xmlns:p14="http://schemas.microsoft.com/office/powerpoint/2010/main" val="1774651594"/>
      </p:ext>
    </p:extLst>
  </p:cSld>
  <p:clrMapOvr>
    <a:masterClrMapping/>
  </p:clrMapOvr>
</p:sld>
</file>

<file path=ppt/theme/theme1.xml><?xml version="1.0" encoding="utf-8"?>
<a:theme xmlns:a="http://schemas.openxmlformats.org/drawingml/2006/main" name="Poglavje 1">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1 posamezni slajdi">
  <a:themeElements>
    <a:clrScheme name="Po meri 1">
      <a:dk1>
        <a:sysClr val="windowText" lastClr="000000"/>
      </a:dk1>
      <a:lt1>
        <a:sysClr val="window" lastClr="FFFFFF"/>
      </a:lt1>
      <a:dk2>
        <a:srgbClr val="44546A"/>
      </a:dk2>
      <a:lt2>
        <a:srgbClr val="E7E6E6"/>
      </a:lt2>
      <a:accent1>
        <a:srgbClr val="2F3590"/>
      </a:accent1>
      <a:accent2>
        <a:srgbClr val="AAD7A5"/>
      </a:accent2>
      <a:accent3>
        <a:srgbClr val="BBDFB7"/>
      </a:accent3>
      <a:accent4>
        <a:srgbClr val="CCE7C9"/>
      </a:accent4>
      <a:accent5>
        <a:srgbClr val="DDEFDB"/>
      </a:accent5>
      <a:accent6>
        <a:srgbClr val="DDEFDB"/>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Borzen_Siva">
      <a:dk1>
        <a:sysClr val="windowText" lastClr="000000"/>
      </a:dk1>
      <a:lt1>
        <a:sysClr val="window" lastClr="FFFFFF"/>
      </a:lt1>
      <a:dk2>
        <a:srgbClr val="44546A"/>
      </a:dk2>
      <a:lt2>
        <a:srgbClr val="E7E6E6"/>
      </a:lt2>
      <a:accent1>
        <a:srgbClr val="2F3590"/>
      </a:accent1>
      <a:accent2>
        <a:srgbClr val="807A80"/>
      </a:accent2>
      <a:accent3>
        <a:srgbClr val="999599"/>
      </a:accent3>
      <a:accent4>
        <a:srgbClr val="B3AFB3"/>
      </a:accent4>
      <a:accent5>
        <a:srgbClr val="CCCACC"/>
      </a:accent5>
      <a:accent6>
        <a:srgbClr val="E6E4E6"/>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dhodna_x0020_pošta xmlns="e59f918f-0f86-4ad2-9273-6ec6592addeb">false</Odhodna_x0020_pošta>
    <_dlc_DocId xmlns="e59f918f-0f86-4ad2-9273-6ec6592addeb">IZHOD-960-83</_dlc_DocId>
    <_dlc_DocIdUrl xmlns="e59f918f-0f86-4ad2-9273-6ec6592addeb">
      <Url>https://eis.borzen.local/SOJ/_layouts/15/DocIdRedir.aspx?ID=IZHOD-960-83</Url>
      <Description>IZHOD-960-83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0BDC0EEFCDBDA4AAF00666F07BC87FC" ma:contentTypeVersion="1" ma:contentTypeDescription="Create a new document." ma:contentTypeScope="" ma:versionID="b35d176f703e0ec3fd458375a1ec96d9">
  <xsd:schema xmlns:xsd="http://www.w3.org/2001/XMLSchema" xmlns:xs="http://www.w3.org/2001/XMLSchema" xmlns:p="http://schemas.microsoft.com/office/2006/metadata/properties" xmlns:ns2="e59f918f-0f86-4ad2-9273-6ec6592addeb" targetNamespace="http://schemas.microsoft.com/office/2006/metadata/properties" ma:root="true" ma:fieldsID="4ff53c172e2497ef0d9883efe046ebad" ns2:_="">
    <xsd:import namespace="e59f918f-0f86-4ad2-9273-6ec6592addeb"/>
    <xsd:element name="properties">
      <xsd:complexType>
        <xsd:sequence>
          <xsd:element name="documentManagement">
            <xsd:complexType>
              <xsd:all>
                <xsd:element ref="ns2:_dlc_DocId" minOccurs="0"/>
                <xsd:element ref="ns2:_dlc_DocIdUrl" minOccurs="0"/>
                <xsd:element ref="ns2:_dlc_DocIdPersistId" minOccurs="0"/>
                <xsd:element ref="ns2:Odhodna_x0020_pošta"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9f918f-0f86-4ad2-9273-6ec6592add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dhodna_x0020_pošta" ma:index="11" nillable="true" ma:displayName="Odhodna pošta" ma:default="0" ma:internalName="Odhodna_x0020_po_x0161_ta">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099D7-7148-4E20-92D5-6B68D5E49DFE}">
  <ds:schemaRefs>
    <ds:schemaRef ds:uri="http://schemas.microsoft.com/sharepoint/events"/>
  </ds:schemaRefs>
</ds:datastoreItem>
</file>

<file path=customXml/itemProps2.xml><?xml version="1.0" encoding="utf-8"?>
<ds:datastoreItem xmlns:ds="http://schemas.openxmlformats.org/officeDocument/2006/customXml" ds:itemID="{5C74708C-B131-40EA-B389-CDAB8C4E2CAC}">
  <ds:schemaRefs>
    <ds:schemaRef ds:uri="http://schemas.microsoft.com/sharepoint/v3/contenttype/forms"/>
  </ds:schemaRefs>
</ds:datastoreItem>
</file>

<file path=customXml/itemProps3.xml><?xml version="1.0" encoding="utf-8"?>
<ds:datastoreItem xmlns:ds="http://schemas.openxmlformats.org/officeDocument/2006/customXml" ds:itemID="{29EB9AEE-E78E-4692-93D8-7F46C5003636}">
  <ds:schemaRefs>
    <ds:schemaRef ds:uri="http://schemas.microsoft.com/office/2006/metadata/properties"/>
    <ds:schemaRef ds:uri="http://schemas.microsoft.com/office/infopath/2007/PartnerControls"/>
    <ds:schemaRef ds:uri="e59f918f-0f86-4ad2-9273-6ec6592addeb"/>
  </ds:schemaRefs>
</ds:datastoreItem>
</file>

<file path=customXml/itemProps4.xml><?xml version="1.0" encoding="utf-8"?>
<ds:datastoreItem xmlns:ds="http://schemas.openxmlformats.org/officeDocument/2006/customXml" ds:itemID="{BFFD445C-8046-4348-BB9D-802D61BBFC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9f918f-0f86-4ad2-9273-6ec6592ad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1088</TotalTime>
  <Words>1542</Words>
  <Application>Microsoft Office PowerPoint</Application>
  <PresentationFormat>Širokozaslonsko</PresentationFormat>
  <Paragraphs>197</Paragraphs>
  <Slides>14</Slides>
  <Notes>14</Notes>
  <HiddenSlides>0</HiddenSlides>
  <MMClips>0</MMClips>
  <ScaleCrop>false</ScaleCrop>
  <HeadingPairs>
    <vt:vector size="6" baseType="variant">
      <vt:variant>
        <vt:lpstr>Uporabljene pisave</vt:lpstr>
      </vt:variant>
      <vt:variant>
        <vt:i4>6</vt:i4>
      </vt:variant>
      <vt:variant>
        <vt:lpstr>Tema</vt:lpstr>
      </vt:variant>
      <vt:variant>
        <vt:i4>3</vt:i4>
      </vt:variant>
      <vt:variant>
        <vt:lpstr>Naslovi diapozitivov</vt:lpstr>
      </vt:variant>
      <vt:variant>
        <vt:i4>14</vt:i4>
      </vt:variant>
    </vt:vector>
  </HeadingPairs>
  <TitlesOfParts>
    <vt:vector size="23" baseType="lpstr">
      <vt:lpstr>Aptos</vt:lpstr>
      <vt:lpstr>Arial</vt:lpstr>
      <vt:lpstr>Calibri</vt:lpstr>
      <vt:lpstr>Calibri Light</vt:lpstr>
      <vt:lpstr>Poppins</vt:lpstr>
      <vt:lpstr>Wingdings</vt:lpstr>
      <vt:lpstr>Poglavje 1</vt:lpstr>
      <vt:lpstr>P1 posamezni slajdi</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Tomaž Kužner</dc:creator>
  <cp:lastModifiedBy>Nuša Klun</cp:lastModifiedBy>
  <cp:revision>94</cp:revision>
  <dcterms:created xsi:type="dcterms:W3CDTF">2025-08-12T11:52:38Z</dcterms:created>
  <dcterms:modified xsi:type="dcterms:W3CDTF">2026-05-20T04:32:46Z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cf171f-c8e0-4973-af85-1ea19e4d52e1_Enabled">
    <vt:lpwstr>true</vt:lpwstr>
  </property>
  <property fmtid="{D5CDD505-2E9C-101B-9397-08002B2CF9AE}" pid="3" name="MSIP_Label_97cf171f-c8e0-4973-af85-1ea19e4d52e1_SetDate">
    <vt:lpwstr>2025-12-03T12:49:48Z</vt:lpwstr>
  </property>
  <property fmtid="{D5CDD505-2E9C-101B-9397-08002B2CF9AE}" pid="4" name="MSIP_Label_97cf171f-c8e0-4973-af85-1ea19e4d52e1_Method">
    <vt:lpwstr>Privileged</vt:lpwstr>
  </property>
  <property fmtid="{D5CDD505-2E9C-101B-9397-08002B2CF9AE}" pid="5" name="MSIP_Label_97cf171f-c8e0-4973-af85-1ea19e4d52e1_Name">
    <vt:lpwstr>Interno</vt:lpwstr>
  </property>
  <property fmtid="{D5CDD505-2E9C-101B-9397-08002B2CF9AE}" pid="6" name="MSIP_Label_97cf171f-c8e0-4973-af85-1ea19e4d52e1_SiteId">
    <vt:lpwstr>8d05b656-5ced-407f-8cc4-182bc3a1bb7b</vt:lpwstr>
  </property>
  <property fmtid="{D5CDD505-2E9C-101B-9397-08002B2CF9AE}" pid="7" name="MSIP_Label_97cf171f-c8e0-4973-af85-1ea19e4d52e1_ActionId">
    <vt:lpwstr>8f3a9283-0c5f-4cf4-bc21-5756744d19d3</vt:lpwstr>
  </property>
  <property fmtid="{D5CDD505-2E9C-101B-9397-08002B2CF9AE}" pid="8" name="MSIP_Label_97cf171f-c8e0-4973-af85-1ea19e4d52e1_ContentBits">
    <vt:lpwstr>0</vt:lpwstr>
  </property>
  <property fmtid="{D5CDD505-2E9C-101B-9397-08002B2CF9AE}" pid="9" name="MSIP_Label_97cf171f-c8e0-4973-af85-1ea19e4d52e1_Tag">
    <vt:lpwstr>10, 0, 1, 1</vt:lpwstr>
  </property>
  <property fmtid="{D5CDD505-2E9C-101B-9397-08002B2CF9AE}" pid="10" name="ContentTypeId">
    <vt:lpwstr>0x010100B0BDC0EEFCDBDA4AAF00666F07BC87FC</vt:lpwstr>
  </property>
  <property fmtid="{D5CDD505-2E9C-101B-9397-08002B2CF9AE}" pid="11" name="_dlc_DocIdItemGuid">
    <vt:lpwstr>77e0f056-0559-4914-a0b5-b431a40ba2e3</vt:lpwstr>
  </property>
</Properties>
</file>